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784" r:id="rId1"/>
  </p:sldMasterIdLst>
  <p:notesMasterIdLst>
    <p:notesMasterId r:id="rId40"/>
  </p:notesMasterIdLst>
  <p:sldIdLst>
    <p:sldId id="297" r:id="rId2"/>
    <p:sldId id="256" r:id="rId3"/>
    <p:sldId id="292" r:id="rId4"/>
    <p:sldId id="293" r:id="rId5"/>
    <p:sldId id="294" r:id="rId6"/>
    <p:sldId id="257" r:id="rId7"/>
    <p:sldId id="258" r:id="rId8"/>
    <p:sldId id="298" r:id="rId9"/>
    <p:sldId id="259" r:id="rId10"/>
    <p:sldId id="261" r:id="rId11"/>
    <p:sldId id="262" r:id="rId12"/>
    <p:sldId id="263" r:id="rId13"/>
    <p:sldId id="264" r:id="rId14"/>
    <p:sldId id="288" r:id="rId15"/>
    <p:sldId id="287" r:id="rId16"/>
    <p:sldId id="289" r:id="rId17"/>
    <p:sldId id="285" r:id="rId18"/>
    <p:sldId id="265" r:id="rId19"/>
    <p:sldId id="266" r:id="rId20"/>
    <p:sldId id="267" r:id="rId21"/>
    <p:sldId id="268" r:id="rId22"/>
    <p:sldId id="275" r:id="rId23"/>
    <p:sldId id="276" r:id="rId24"/>
    <p:sldId id="277" r:id="rId25"/>
    <p:sldId id="269" r:id="rId26"/>
    <p:sldId id="270" r:id="rId27"/>
    <p:sldId id="271" r:id="rId28"/>
    <p:sldId id="272" r:id="rId29"/>
    <p:sldId id="273" r:id="rId30"/>
    <p:sldId id="286" r:id="rId31"/>
    <p:sldId id="282" r:id="rId32"/>
    <p:sldId id="283" r:id="rId33"/>
    <p:sldId id="284" r:id="rId34"/>
    <p:sldId id="291" r:id="rId35"/>
    <p:sldId id="290" r:id="rId36"/>
    <p:sldId id="278" r:id="rId37"/>
    <p:sldId id="279" r:id="rId38"/>
    <p:sldId id="295" r:id="rId39"/>
  </p:sldIdLst>
  <p:sldSz cx="9144000" cy="5143500" type="screen16x9"/>
  <p:notesSz cx="6858000" cy="9144000"/>
  <p:embeddedFontLst>
    <p:embeddedFont>
      <p:font typeface="Century Gothic" panose="020B0502020202020204" pitchFamily="34" charset="0"/>
      <p:regular r:id="rId41"/>
      <p:bold r:id="rId42"/>
      <p:italic r:id="rId43"/>
      <p:boldItalic r:id="rId44"/>
    </p:embeddedFont>
    <p:embeddedFont>
      <p:font typeface="Oswald" panose="00000500000000000000" pitchFamily="2" charset="0"/>
      <p:regular r:id="rId45"/>
      <p:bold r:id="rId46"/>
    </p:embeddedFont>
    <p:embeddedFont>
      <p:font typeface="Wingdings 3" panose="05040102010807070707" pitchFamily="18" charset="2"/>
      <p:regular r:id="rId4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76"/>
    <p:restoredTop sz="94661"/>
  </p:normalViewPr>
  <p:slideViewPr>
    <p:cSldViewPr snapToGrid="0">
      <p:cViewPr varScale="1">
        <p:scale>
          <a:sx n="142" d="100"/>
          <a:sy n="142" d="100"/>
        </p:scale>
        <p:origin x="576" y="12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6CED2-4B93-4D06-BC7B-4CED9C74B389}" type="doc">
      <dgm:prSet loTypeId="urn:microsoft.com/office/officeart/2005/8/layout/vProcess5" loCatId="process" qsTypeId="urn:microsoft.com/office/officeart/2005/8/quickstyle/simple1" qsCatId="simple" csTypeId="urn:microsoft.com/office/officeart/2005/8/colors/accent0_1" csCatId="mainScheme" phldr="1"/>
      <dgm:spPr/>
      <dgm:t>
        <a:bodyPr/>
        <a:lstStyle/>
        <a:p>
          <a:endParaRPr lang="en-US"/>
        </a:p>
      </dgm:t>
    </dgm:pt>
    <dgm:pt modelId="{A20D1486-044A-4ABC-9E5D-7B3F3B39D916}">
      <dgm:prSet/>
      <dgm:spPr/>
      <dgm:t>
        <a:bodyPr/>
        <a:lstStyle/>
        <a:p>
          <a:r>
            <a:rPr lang="en-US" b="0" i="0"/>
            <a:t>Attach LEDs and Resistors (SMD Components)</a:t>
          </a:r>
          <a:endParaRPr lang="en-US"/>
        </a:p>
      </dgm:t>
    </dgm:pt>
    <dgm:pt modelId="{AE180CC0-10B2-48E8-9575-5A8278D6BE5E}" type="parTrans" cxnId="{F86676D1-5A52-4D0F-9681-BFF2B87146EF}">
      <dgm:prSet/>
      <dgm:spPr/>
      <dgm:t>
        <a:bodyPr/>
        <a:lstStyle/>
        <a:p>
          <a:endParaRPr lang="en-US"/>
        </a:p>
      </dgm:t>
    </dgm:pt>
    <dgm:pt modelId="{A368889E-8C78-48F6-A89B-A812355ED37D}" type="sibTrans" cxnId="{F86676D1-5A52-4D0F-9681-BFF2B87146EF}">
      <dgm:prSet/>
      <dgm:spPr/>
      <dgm:t>
        <a:bodyPr/>
        <a:lstStyle/>
        <a:p>
          <a:endParaRPr lang="en-US"/>
        </a:p>
      </dgm:t>
    </dgm:pt>
    <dgm:pt modelId="{A826232C-896C-453F-A94E-EA6C1A57C706}">
      <dgm:prSet/>
      <dgm:spPr/>
      <dgm:t>
        <a:bodyPr/>
        <a:lstStyle/>
        <a:p>
          <a:r>
            <a:rPr lang="en-US" b="0" i="0"/>
            <a:t>Attach the USB-C and JST connectors to the main board. These are connected by ribbon cables and are supported by the outer case itself.</a:t>
          </a:r>
          <a:endParaRPr lang="en-US"/>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a:t>Solder the larger chips directly to the main PCB. This keeps the main unit as thin as possible. To allow for optimal alignment, the microcontroller And SDP chip should be elevated with pin headers.</a:t>
          </a:r>
          <a:endParaRPr lang="en-US"/>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dirty="0"/>
            <a:t>Add a power switch in between the battery and the charging port. When done, connect the battery to the JST connector and insert everything into the main case. Glue as needed.</a:t>
          </a:r>
          <a:endParaRPr lang="en-US" dirty="0"/>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3F8F1E3-C104-48B3-BD63-83778560F21C}" type="pres">
      <dgm:prSet presAssocID="{8046CED2-4B93-4D06-BC7B-4CED9C74B389}" presName="outerComposite" presStyleCnt="0">
        <dgm:presLayoutVars>
          <dgm:chMax val="5"/>
          <dgm:dir/>
          <dgm:resizeHandles val="exact"/>
        </dgm:presLayoutVars>
      </dgm:prSet>
      <dgm:spPr/>
    </dgm:pt>
    <dgm:pt modelId="{36780509-DF3B-4316-8316-838264F15B56}" type="pres">
      <dgm:prSet presAssocID="{8046CED2-4B93-4D06-BC7B-4CED9C74B389}" presName="dummyMaxCanvas" presStyleCnt="0">
        <dgm:presLayoutVars/>
      </dgm:prSet>
      <dgm:spPr/>
    </dgm:pt>
    <dgm:pt modelId="{D7B743D4-116F-4606-9746-35905894C429}" type="pres">
      <dgm:prSet presAssocID="{8046CED2-4B93-4D06-BC7B-4CED9C74B389}" presName="FourNodes_1" presStyleLbl="node1" presStyleIdx="0" presStyleCnt="4">
        <dgm:presLayoutVars>
          <dgm:bulletEnabled val="1"/>
        </dgm:presLayoutVars>
      </dgm:prSet>
      <dgm:spPr/>
    </dgm:pt>
    <dgm:pt modelId="{4FF3ED67-B533-49FB-9A9A-1E61269178C8}" type="pres">
      <dgm:prSet presAssocID="{8046CED2-4B93-4D06-BC7B-4CED9C74B389}" presName="FourNodes_2" presStyleLbl="node1" presStyleIdx="1" presStyleCnt="4">
        <dgm:presLayoutVars>
          <dgm:bulletEnabled val="1"/>
        </dgm:presLayoutVars>
      </dgm:prSet>
      <dgm:spPr/>
    </dgm:pt>
    <dgm:pt modelId="{7585E669-1247-4AA1-A9E5-62AB1601587B}" type="pres">
      <dgm:prSet presAssocID="{8046CED2-4B93-4D06-BC7B-4CED9C74B389}" presName="FourNodes_3" presStyleLbl="node1" presStyleIdx="2" presStyleCnt="4">
        <dgm:presLayoutVars>
          <dgm:bulletEnabled val="1"/>
        </dgm:presLayoutVars>
      </dgm:prSet>
      <dgm:spPr/>
    </dgm:pt>
    <dgm:pt modelId="{E95BEBD3-A9F9-4389-8A77-3E21D874E4F2}" type="pres">
      <dgm:prSet presAssocID="{8046CED2-4B93-4D06-BC7B-4CED9C74B389}" presName="FourNodes_4" presStyleLbl="node1" presStyleIdx="3" presStyleCnt="4">
        <dgm:presLayoutVars>
          <dgm:bulletEnabled val="1"/>
        </dgm:presLayoutVars>
      </dgm:prSet>
      <dgm:spPr/>
    </dgm:pt>
    <dgm:pt modelId="{4FA64872-BBB7-41DD-9619-4488C298807E}" type="pres">
      <dgm:prSet presAssocID="{8046CED2-4B93-4D06-BC7B-4CED9C74B389}" presName="FourConn_1-2" presStyleLbl="fgAccFollowNode1" presStyleIdx="0" presStyleCnt="3">
        <dgm:presLayoutVars>
          <dgm:bulletEnabled val="1"/>
        </dgm:presLayoutVars>
      </dgm:prSet>
      <dgm:spPr/>
    </dgm:pt>
    <dgm:pt modelId="{1303CE2F-AEDE-40E8-A6FA-7757DF891C25}" type="pres">
      <dgm:prSet presAssocID="{8046CED2-4B93-4D06-BC7B-4CED9C74B389}" presName="FourConn_2-3" presStyleLbl="fgAccFollowNode1" presStyleIdx="1" presStyleCnt="3">
        <dgm:presLayoutVars>
          <dgm:bulletEnabled val="1"/>
        </dgm:presLayoutVars>
      </dgm:prSet>
      <dgm:spPr/>
    </dgm:pt>
    <dgm:pt modelId="{C50D52CC-9584-4566-AD2B-97EB2BC863F0}" type="pres">
      <dgm:prSet presAssocID="{8046CED2-4B93-4D06-BC7B-4CED9C74B389}" presName="FourConn_3-4" presStyleLbl="fgAccFollowNode1" presStyleIdx="2" presStyleCnt="3">
        <dgm:presLayoutVars>
          <dgm:bulletEnabled val="1"/>
        </dgm:presLayoutVars>
      </dgm:prSet>
      <dgm:spPr/>
    </dgm:pt>
    <dgm:pt modelId="{FC8F2906-BF4B-4463-86FF-9D9F1DACEBDC}" type="pres">
      <dgm:prSet presAssocID="{8046CED2-4B93-4D06-BC7B-4CED9C74B389}" presName="FourNodes_1_text" presStyleLbl="node1" presStyleIdx="3" presStyleCnt="4">
        <dgm:presLayoutVars>
          <dgm:bulletEnabled val="1"/>
        </dgm:presLayoutVars>
      </dgm:prSet>
      <dgm:spPr/>
    </dgm:pt>
    <dgm:pt modelId="{BD747782-EEEB-46E8-A2A2-F890253B04DF}" type="pres">
      <dgm:prSet presAssocID="{8046CED2-4B93-4D06-BC7B-4CED9C74B389}" presName="FourNodes_2_text" presStyleLbl="node1" presStyleIdx="3" presStyleCnt="4">
        <dgm:presLayoutVars>
          <dgm:bulletEnabled val="1"/>
        </dgm:presLayoutVars>
      </dgm:prSet>
      <dgm:spPr/>
    </dgm:pt>
    <dgm:pt modelId="{3315034C-FADF-447B-BEF1-F70A7A92A47A}" type="pres">
      <dgm:prSet presAssocID="{8046CED2-4B93-4D06-BC7B-4CED9C74B389}" presName="FourNodes_3_text" presStyleLbl="node1" presStyleIdx="3" presStyleCnt="4">
        <dgm:presLayoutVars>
          <dgm:bulletEnabled val="1"/>
        </dgm:presLayoutVars>
      </dgm:prSet>
      <dgm:spPr/>
    </dgm:pt>
    <dgm:pt modelId="{B574E62B-8EDC-490E-86EF-98A0C42502E9}" type="pres">
      <dgm:prSet presAssocID="{8046CED2-4B93-4D06-BC7B-4CED9C74B389}" presName="FourNodes_4_text" presStyleLbl="node1" presStyleIdx="3" presStyleCnt="4">
        <dgm:presLayoutVars>
          <dgm:bulletEnabled val="1"/>
        </dgm:presLayoutVars>
      </dgm:prSet>
      <dgm:spPr/>
    </dgm:pt>
  </dgm:ptLst>
  <dgm:cxnLst>
    <dgm:cxn modelId="{68C46001-3D0F-4F37-966D-1C784B3AFCCC}" type="presOf" srcId="{A368889E-8C78-48F6-A89B-A812355ED37D}" destId="{4FA64872-BBB7-41DD-9619-4488C298807E}" srcOrd="0" destOrd="0" presId="urn:microsoft.com/office/officeart/2005/8/layout/vProcess5"/>
    <dgm:cxn modelId="{FB03D00D-2759-4820-8641-99659BDC0689}" srcId="{8046CED2-4B93-4D06-BC7B-4CED9C74B389}" destId="{CF316C1D-60A2-45A4-ABE0-3D3C75D81C48}" srcOrd="2" destOrd="0" parTransId="{1899151F-59F0-442E-819F-AD0D8A303790}" sibTransId="{F1B2DB2D-B18E-476C-83DC-82A90FFB5205}"/>
    <dgm:cxn modelId="{B2006E3C-10F8-4929-8983-CF1459AF2A2C}" type="presOf" srcId="{CF316C1D-60A2-45A4-ABE0-3D3C75D81C48}" destId="{7585E669-1247-4AA1-A9E5-62AB1601587B}" srcOrd="0" destOrd="0" presId="urn:microsoft.com/office/officeart/2005/8/layout/vProcess5"/>
    <dgm:cxn modelId="{DB736143-EA38-4062-BE53-F1859C6B2E95}" srcId="{8046CED2-4B93-4D06-BC7B-4CED9C74B389}" destId="{47ED2933-789B-40BB-88C0-FBB0F08EB365}" srcOrd="3" destOrd="0" parTransId="{300902FF-8FD8-442E-A028-D646708ED92E}" sibTransId="{62C632D8-DFDD-4F71-ABD7-773275B31292}"/>
    <dgm:cxn modelId="{D7E92F68-DC42-4152-9283-BD75C0B44D75}" type="presOf" srcId="{A826232C-896C-453F-A94E-EA6C1A57C706}" destId="{BD747782-EEEB-46E8-A2A2-F890253B04DF}" srcOrd="1" destOrd="0" presId="urn:microsoft.com/office/officeart/2005/8/layout/vProcess5"/>
    <dgm:cxn modelId="{26D5356F-2498-4B1B-8FAF-8C745DEBE31A}" type="presOf" srcId="{E9E95A60-7AAD-499D-B271-0300022F72D4}" destId="{1303CE2F-AEDE-40E8-A6FA-7757DF891C25}" srcOrd="0" destOrd="0" presId="urn:microsoft.com/office/officeart/2005/8/layout/vProcess5"/>
    <dgm:cxn modelId="{F1DDBF50-7D4A-45D5-8F37-F474B4D075AE}" type="presOf" srcId="{47ED2933-789B-40BB-88C0-FBB0F08EB365}" destId="{B574E62B-8EDC-490E-86EF-98A0C42502E9}" srcOrd="1" destOrd="0" presId="urn:microsoft.com/office/officeart/2005/8/layout/vProcess5"/>
    <dgm:cxn modelId="{C38AE455-F933-485B-B18A-66025DD330D2}" type="presOf" srcId="{A20D1486-044A-4ABC-9E5D-7B3F3B39D916}" destId="{D7B743D4-116F-4606-9746-35905894C429}" srcOrd="0" destOrd="0" presId="urn:microsoft.com/office/officeart/2005/8/layout/vProcess5"/>
    <dgm:cxn modelId="{B1FB6582-975B-40B2-9ED0-DBEEFEE95198}" type="presOf" srcId="{8046CED2-4B93-4D06-BC7B-4CED9C74B389}" destId="{13F8F1E3-C104-48B3-BD63-83778560F21C}" srcOrd="0" destOrd="0" presId="urn:microsoft.com/office/officeart/2005/8/layout/vProcess5"/>
    <dgm:cxn modelId="{23E0629C-BEE7-4AA9-89D9-8C246C248A81}" type="presOf" srcId="{A20D1486-044A-4ABC-9E5D-7B3F3B39D916}" destId="{FC8F2906-BF4B-4463-86FF-9D9F1DACEBDC}" srcOrd="1" destOrd="0" presId="urn:microsoft.com/office/officeart/2005/8/layout/vProcess5"/>
    <dgm:cxn modelId="{E8D5F4A2-BEF3-4DAF-93C5-358D14699784}" type="presOf" srcId="{A826232C-896C-453F-A94E-EA6C1A57C706}" destId="{4FF3ED67-B533-49FB-9A9A-1E61269178C8}" srcOrd="0" destOrd="0" presId="urn:microsoft.com/office/officeart/2005/8/layout/vProcess5"/>
    <dgm:cxn modelId="{BD0FE8AB-B488-46E3-B6C0-C141705794BA}" type="presOf" srcId="{F1B2DB2D-B18E-476C-83DC-82A90FFB5205}" destId="{C50D52CC-9584-4566-AD2B-97EB2BC863F0}" srcOrd="0" destOrd="0" presId="urn:microsoft.com/office/officeart/2005/8/layout/vProcess5"/>
    <dgm:cxn modelId="{9EF7A3BC-00E0-442C-9C62-D0B13FA17F81}" srcId="{8046CED2-4B93-4D06-BC7B-4CED9C74B389}" destId="{A826232C-896C-453F-A94E-EA6C1A57C706}" srcOrd="1" destOrd="0" parTransId="{32818100-63CC-4B34-90F9-AE587B45F4B5}" sibTransId="{E9E95A60-7AAD-499D-B271-0300022F72D4}"/>
    <dgm:cxn modelId="{614812C8-50E3-4B84-B502-0F23BEEE37FB}" type="presOf" srcId="{47ED2933-789B-40BB-88C0-FBB0F08EB365}" destId="{E95BEBD3-A9F9-4389-8A77-3E21D874E4F2}" srcOrd="0" destOrd="0" presId="urn:microsoft.com/office/officeart/2005/8/layout/vProcess5"/>
    <dgm:cxn modelId="{C6329FCA-D774-45A6-B824-E24393B0DEF9}" type="presOf" srcId="{CF316C1D-60A2-45A4-ABE0-3D3C75D81C48}" destId="{3315034C-FADF-447B-BEF1-F70A7A92A47A}" srcOrd="1" destOrd="0" presId="urn:microsoft.com/office/officeart/2005/8/layout/vProcess5"/>
    <dgm:cxn modelId="{F86676D1-5A52-4D0F-9681-BFF2B87146EF}" srcId="{8046CED2-4B93-4D06-BC7B-4CED9C74B389}" destId="{A20D1486-044A-4ABC-9E5D-7B3F3B39D916}" srcOrd="0" destOrd="0" parTransId="{AE180CC0-10B2-48E8-9575-5A8278D6BE5E}" sibTransId="{A368889E-8C78-48F6-A89B-A812355ED37D}"/>
    <dgm:cxn modelId="{10353883-3E66-4774-8F57-8928DE5707FA}" type="presParOf" srcId="{13F8F1E3-C104-48B3-BD63-83778560F21C}" destId="{36780509-DF3B-4316-8316-838264F15B56}" srcOrd="0" destOrd="0" presId="urn:microsoft.com/office/officeart/2005/8/layout/vProcess5"/>
    <dgm:cxn modelId="{305502E1-C06F-489B-BA1E-F03469C8A4BC}" type="presParOf" srcId="{13F8F1E3-C104-48B3-BD63-83778560F21C}" destId="{D7B743D4-116F-4606-9746-35905894C429}" srcOrd="1" destOrd="0" presId="urn:microsoft.com/office/officeart/2005/8/layout/vProcess5"/>
    <dgm:cxn modelId="{1844FC1A-8DF7-4DF5-AD2C-FA471B9AD07F}" type="presParOf" srcId="{13F8F1E3-C104-48B3-BD63-83778560F21C}" destId="{4FF3ED67-B533-49FB-9A9A-1E61269178C8}" srcOrd="2" destOrd="0" presId="urn:microsoft.com/office/officeart/2005/8/layout/vProcess5"/>
    <dgm:cxn modelId="{A4398F74-9D68-4EEC-9D3F-8030FAA78679}" type="presParOf" srcId="{13F8F1E3-C104-48B3-BD63-83778560F21C}" destId="{7585E669-1247-4AA1-A9E5-62AB1601587B}" srcOrd="3" destOrd="0" presId="urn:microsoft.com/office/officeart/2005/8/layout/vProcess5"/>
    <dgm:cxn modelId="{5FE051A6-983B-4CB4-8068-D4C3817D28EF}" type="presParOf" srcId="{13F8F1E3-C104-48B3-BD63-83778560F21C}" destId="{E95BEBD3-A9F9-4389-8A77-3E21D874E4F2}" srcOrd="4" destOrd="0" presId="urn:microsoft.com/office/officeart/2005/8/layout/vProcess5"/>
    <dgm:cxn modelId="{B67C2A87-C3F9-43AD-A7BB-9B0379C405C6}" type="presParOf" srcId="{13F8F1E3-C104-48B3-BD63-83778560F21C}" destId="{4FA64872-BBB7-41DD-9619-4488C298807E}" srcOrd="5" destOrd="0" presId="urn:microsoft.com/office/officeart/2005/8/layout/vProcess5"/>
    <dgm:cxn modelId="{33DE931C-4A5D-4271-951D-6B5F60B46BD6}" type="presParOf" srcId="{13F8F1E3-C104-48B3-BD63-83778560F21C}" destId="{1303CE2F-AEDE-40E8-A6FA-7757DF891C25}" srcOrd="6" destOrd="0" presId="urn:microsoft.com/office/officeart/2005/8/layout/vProcess5"/>
    <dgm:cxn modelId="{A54EC4D9-185A-48CB-8F76-894892D23701}" type="presParOf" srcId="{13F8F1E3-C104-48B3-BD63-83778560F21C}" destId="{C50D52CC-9584-4566-AD2B-97EB2BC863F0}" srcOrd="7" destOrd="0" presId="urn:microsoft.com/office/officeart/2005/8/layout/vProcess5"/>
    <dgm:cxn modelId="{2C0BC23D-A0F0-4429-BFB7-5716E2C1F983}" type="presParOf" srcId="{13F8F1E3-C104-48B3-BD63-83778560F21C}" destId="{FC8F2906-BF4B-4463-86FF-9D9F1DACEBDC}" srcOrd="8" destOrd="0" presId="urn:microsoft.com/office/officeart/2005/8/layout/vProcess5"/>
    <dgm:cxn modelId="{E0A6B00A-6AD5-4435-BA02-1C1DFC69169C}" type="presParOf" srcId="{13F8F1E3-C104-48B3-BD63-83778560F21C}" destId="{BD747782-EEEB-46E8-A2A2-F890253B04DF}" srcOrd="9" destOrd="0" presId="urn:microsoft.com/office/officeart/2005/8/layout/vProcess5"/>
    <dgm:cxn modelId="{8DDC4EFF-EDF7-4726-80C0-F30615FDA76A}" type="presParOf" srcId="{13F8F1E3-C104-48B3-BD63-83778560F21C}" destId="{3315034C-FADF-447B-BEF1-F70A7A92A47A}" srcOrd="10" destOrd="0" presId="urn:microsoft.com/office/officeart/2005/8/layout/vProcess5"/>
    <dgm:cxn modelId="{0EAEF1B5-0CB3-4527-9237-0058A785F2D2}" type="presParOf" srcId="{13F8F1E3-C104-48B3-BD63-83778560F21C}" destId="{B574E62B-8EDC-490E-86EF-98A0C42502E9}" srcOrd="11"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default" loCatId="list" qsTypeId="urn:microsoft.com/office/officeart/2005/8/quickstyle/simple1" qsCatId="simple" csTypeId="urn:microsoft.com/office/officeart/2005/8/colors/accent0_1" csCatId="mainScheme" phldr="1"/>
      <dgm:spPr/>
      <dgm:t>
        <a:bodyPr/>
        <a:lstStyle/>
        <a:p>
          <a:endParaRPr lang="en-US"/>
        </a:p>
      </dgm:t>
    </dgm:pt>
    <dgm:pt modelId="{A20D1486-044A-4ABC-9E5D-7B3F3B39D916}">
      <dgm:prSet/>
      <dgm:spPr/>
      <dgm:t>
        <a:bodyPr/>
        <a:lstStyle/>
        <a:p>
          <a:r>
            <a:rPr lang="en-US" b="0" i="0"/>
            <a:t>All the resources are available on the GitHub repo.</a:t>
          </a:r>
          <a:endParaRPr lang="en-US"/>
        </a:p>
      </dgm:t>
    </dgm:pt>
    <dgm:pt modelId="{AE180CC0-10B2-48E8-9575-5A8278D6BE5E}" type="parTrans" cxnId="{F86676D1-5A52-4D0F-9681-BFF2B87146EF}">
      <dgm:prSet/>
      <dgm:spPr/>
      <dgm:t>
        <a:bodyPr/>
        <a:lstStyle/>
        <a:p>
          <a:endParaRPr lang="en-US"/>
        </a:p>
      </dgm:t>
    </dgm:pt>
    <dgm:pt modelId="{A368889E-8C78-48F6-A89B-A812355ED37D}" type="sibTrans" cxnId="{F86676D1-5A52-4D0F-9681-BFF2B87146EF}">
      <dgm:prSet/>
      <dgm:spPr/>
      <dgm:t>
        <a:bodyPr/>
        <a:lstStyle/>
        <a:p>
          <a:endParaRPr lang="en-US"/>
        </a:p>
      </dgm:t>
    </dgm:pt>
    <dgm:pt modelId="{A826232C-896C-453F-A94E-EA6C1A57C706}">
      <dgm:prSet/>
      <dgm:spPr/>
      <dgm:t>
        <a:bodyPr/>
        <a:lstStyle/>
        <a:p>
          <a:r>
            <a:rPr lang="en-US" b="0" i="0"/>
            <a:t>If you would like to program your own unit, the base Arduino code and the necessary libraries are provided.</a:t>
          </a:r>
          <a:endParaRPr lang="en-US"/>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a:t>The Max patches used in my compositions as well as just the main receive patch is provided here as well. I am working to make a library that includes a lot of options for using the data.</a:t>
          </a:r>
          <a:endParaRPr lang="en-US"/>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a:t>Part lists, circuit diagrams, etc. are all available as well. I’m planning to sell these when complete, but if you want to make one yourself, I’ll have everything listed here. I’m unsure if I will offer it as a kit or not.</a:t>
          </a:r>
          <a:endParaRPr lang="en-US"/>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301E1A0E-520D-489C-B9AB-7957B46BBD71}" type="pres">
      <dgm:prSet presAssocID="{8046CED2-4B93-4D06-BC7B-4CED9C74B389}" presName="diagram" presStyleCnt="0">
        <dgm:presLayoutVars>
          <dgm:dir/>
          <dgm:resizeHandles val="exact"/>
        </dgm:presLayoutVars>
      </dgm:prSet>
      <dgm:spPr/>
    </dgm:pt>
    <dgm:pt modelId="{052D8F54-EB65-446E-869B-23289238F112}" type="pres">
      <dgm:prSet presAssocID="{A20D1486-044A-4ABC-9E5D-7B3F3B39D916}" presName="node" presStyleLbl="node1" presStyleIdx="0" presStyleCnt="4">
        <dgm:presLayoutVars>
          <dgm:bulletEnabled val="1"/>
        </dgm:presLayoutVars>
      </dgm:prSet>
      <dgm:spPr/>
    </dgm:pt>
    <dgm:pt modelId="{BD21B5CA-B564-4898-864E-129B7DF3AADD}" type="pres">
      <dgm:prSet presAssocID="{A368889E-8C78-48F6-A89B-A812355ED37D}" presName="sibTrans" presStyleCnt="0"/>
      <dgm:spPr/>
    </dgm:pt>
    <dgm:pt modelId="{2318751F-A647-4DC8-AA7F-6392CFCFBC1E}" type="pres">
      <dgm:prSet presAssocID="{A826232C-896C-453F-A94E-EA6C1A57C706}" presName="node" presStyleLbl="node1" presStyleIdx="1" presStyleCnt="4">
        <dgm:presLayoutVars>
          <dgm:bulletEnabled val="1"/>
        </dgm:presLayoutVars>
      </dgm:prSet>
      <dgm:spPr/>
    </dgm:pt>
    <dgm:pt modelId="{AD995D40-92BD-4519-8EF0-7383F1EBA354}" type="pres">
      <dgm:prSet presAssocID="{E9E95A60-7AAD-499D-B271-0300022F72D4}" presName="sibTrans" presStyleCnt="0"/>
      <dgm:spPr/>
    </dgm:pt>
    <dgm:pt modelId="{AFB4A414-D7E6-4F21-AC03-0898E877C053}" type="pres">
      <dgm:prSet presAssocID="{CF316C1D-60A2-45A4-ABE0-3D3C75D81C48}" presName="node" presStyleLbl="node1" presStyleIdx="2" presStyleCnt="4">
        <dgm:presLayoutVars>
          <dgm:bulletEnabled val="1"/>
        </dgm:presLayoutVars>
      </dgm:prSet>
      <dgm:spPr/>
    </dgm:pt>
    <dgm:pt modelId="{AFEE6C31-4D47-45CA-8A9D-3D6A73E5C564}" type="pres">
      <dgm:prSet presAssocID="{F1B2DB2D-B18E-476C-83DC-82A90FFB5205}" presName="sibTrans" presStyleCnt="0"/>
      <dgm:spPr/>
    </dgm:pt>
    <dgm:pt modelId="{88CF02CC-27B3-4ACB-967F-B2C9F4B78307}" type="pres">
      <dgm:prSet presAssocID="{47ED2933-789B-40BB-88C0-FBB0F08EB365}" presName="node" presStyleLbl="node1" presStyleIdx="3" presStyleCnt="4">
        <dgm:presLayoutVars>
          <dgm:bulletEnabled val="1"/>
        </dgm:presLayoutVars>
      </dgm:prSet>
      <dgm:spPr/>
    </dgm:pt>
  </dgm:ptLst>
  <dgm:cxnLst>
    <dgm:cxn modelId="{FB03D00D-2759-4820-8641-99659BDC0689}" srcId="{8046CED2-4B93-4D06-BC7B-4CED9C74B389}" destId="{CF316C1D-60A2-45A4-ABE0-3D3C75D81C48}" srcOrd="2" destOrd="0" parTransId="{1899151F-59F0-442E-819F-AD0D8A303790}" sibTransId="{F1B2DB2D-B18E-476C-83DC-82A90FFB5205}"/>
    <dgm:cxn modelId="{9FBB2736-BDDB-4C61-A34E-02C574CB5E58}" type="presOf" srcId="{CF316C1D-60A2-45A4-ABE0-3D3C75D81C48}" destId="{AFB4A414-D7E6-4F21-AC03-0898E877C053}" srcOrd="0" destOrd="0" presId="urn:microsoft.com/office/officeart/2005/8/layout/default"/>
    <dgm:cxn modelId="{A42A6E3E-F79E-4F8F-B634-3A8CCB69AAA4}" type="presOf" srcId="{A20D1486-044A-4ABC-9E5D-7B3F3B39D916}" destId="{052D8F54-EB65-446E-869B-23289238F112}" srcOrd="0" destOrd="0" presId="urn:microsoft.com/office/officeart/2005/8/layout/default"/>
    <dgm:cxn modelId="{132F2F5B-2ED1-47A9-91AC-7599A3A9805F}" type="presOf" srcId="{A826232C-896C-453F-A94E-EA6C1A57C706}" destId="{2318751F-A647-4DC8-AA7F-6392CFCFBC1E}" srcOrd="0" destOrd="0" presId="urn:microsoft.com/office/officeart/2005/8/layout/default"/>
    <dgm:cxn modelId="{DB736143-EA38-4062-BE53-F1859C6B2E95}" srcId="{8046CED2-4B93-4D06-BC7B-4CED9C74B389}" destId="{47ED2933-789B-40BB-88C0-FBB0F08EB365}" srcOrd="3" destOrd="0" parTransId="{300902FF-8FD8-442E-A028-D646708ED92E}" sibTransId="{62C632D8-DFDD-4F71-ABD7-773275B31292}"/>
    <dgm:cxn modelId="{7BB9E2A0-C1EC-4261-BF30-9D44B256DE1F}" type="presOf" srcId="{8046CED2-4B93-4D06-BC7B-4CED9C74B389}" destId="{301E1A0E-520D-489C-B9AB-7957B46BBD71}" srcOrd="0" destOrd="0" presId="urn:microsoft.com/office/officeart/2005/8/layout/default"/>
    <dgm:cxn modelId="{9EF7A3BC-00E0-442C-9C62-D0B13FA17F81}" srcId="{8046CED2-4B93-4D06-BC7B-4CED9C74B389}" destId="{A826232C-896C-453F-A94E-EA6C1A57C706}" srcOrd="1" destOrd="0" parTransId="{32818100-63CC-4B34-90F9-AE587B45F4B5}" sibTransId="{E9E95A60-7AAD-499D-B271-0300022F72D4}"/>
    <dgm:cxn modelId="{F86676D1-5A52-4D0F-9681-BFF2B87146EF}" srcId="{8046CED2-4B93-4D06-BC7B-4CED9C74B389}" destId="{A20D1486-044A-4ABC-9E5D-7B3F3B39D916}" srcOrd="0" destOrd="0" parTransId="{AE180CC0-10B2-48E8-9575-5A8278D6BE5E}" sibTransId="{A368889E-8C78-48F6-A89B-A812355ED37D}"/>
    <dgm:cxn modelId="{41E2FBEC-5535-4D93-8EEE-F5292A3294D5}" type="presOf" srcId="{47ED2933-789B-40BB-88C0-FBB0F08EB365}" destId="{88CF02CC-27B3-4ACB-967F-B2C9F4B78307}" srcOrd="0" destOrd="0" presId="urn:microsoft.com/office/officeart/2005/8/layout/default"/>
    <dgm:cxn modelId="{4B5D0B16-6336-4319-B3B3-D4AD127B1CA1}" type="presParOf" srcId="{301E1A0E-520D-489C-B9AB-7957B46BBD71}" destId="{052D8F54-EB65-446E-869B-23289238F112}" srcOrd="0" destOrd="0" presId="urn:microsoft.com/office/officeart/2005/8/layout/default"/>
    <dgm:cxn modelId="{ED651335-E1F1-4F8A-96C6-AD3253CCFBF9}" type="presParOf" srcId="{301E1A0E-520D-489C-B9AB-7957B46BBD71}" destId="{BD21B5CA-B564-4898-864E-129B7DF3AADD}" srcOrd="1" destOrd="0" presId="urn:microsoft.com/office/officeart/2005/8/layout/default"/>
    <dgm:cxn modelId="{05CD9C8F-85B3-498C-9411-4DD8DEE77D86}" type="presParOf" srcId="{301E1A0E-520D-489C-B9AB-7957B46BBD71}" destId="{2318751F-A647-4DC8-AA7F-6392CFCFBC1E}" srcOrd="2" destOrd="0" presId="urn:microsoft.com/office/officeart/2005/8/layout/default"/>
    <dgm:cxn modelId="{2747B7AC-2DEE-468B-BE8C-AD5C7DCD6488}" type="presParOf" srcId="{301E1A0E-520D-489C-B9AB-7957B46BBD71}" destId="{AD995D40-92BD-4519-8EF0-7383F1EBA354}" srcOrd="3" destOrd="0" presId="urn:microsoft.com/office/officeart/2005/8/layout/default"/>
    <dgm:cxn modelId="{291469B7-1D29-465D-99D9-D8A0C2381B82}" type="presParOf" srcId="{301E1A0E-520D-489C-B9AB-7957B46BBD71}" destId="{AFB4A414-D7E6-4F21-AC03-0898E877C053}" srcOrd="4" destOrd="0" presId="urn:microsoft.com/office/officeart/2005/8/layout/default"/>
    <dgm:cxn modelId="{91668CF0-B528-4920-A647-50789D42E9B1}" type="presParOf" srcId="{301E1A0E-520D-489C-B9AB-7957B46BBD71}" destId="{AFEE6C31-4D47-45CA-8A9D-3D6A73E5C564}" srcOrd="5" destOrd="0" presId="urn:microsoft.com/office/officeart/2005/8/layout/default"/>
    <dgm:cxn modelId="{647A88AE-1BDC-44D4-B7E5-E46388FD4628}" type="presParOf" srcId="{301E1A0E-520D-489C-B9AB-7957B46BBD71}" destId="{88CF02CC-27B3-4ACB-967F-B2C9F4B78307}" srcOrd="6" destOrd="0" presId="urn:microsoft.com/office/officeart/2005/8/layout/defaul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B743D4-116F-4606-9746-35905894C429}">
      <dsp:nvSpPr>
        <dsp:cNvPr id="0" name=""/>
        <dsp:cNvSpPr/>
      </dsp:nvSpPr>
      <dsp:spPr>
        <a:xfrm>
          <a:off x="0" y="0"/>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t>Attach LEDs and Resistors (SMD Components)</a:t>
          </a:r>
          <a:endParaRPr lang="en-US" sz="1100" kern="1200"/>
        </a:p>
      </dsp:txBody>
      <dsp:txXfrm>
        <a:off x="19603" y="19603"/>
        <a:ext cx="4863815" cy="630105"/>
      </dsp:txXfrm>
    </dsp:sp>
    <dsp:sp modelId="{4FF3ED67-B533-49FB-9A9A-1E61269178C8}">
      <dsp:nvSpPr>
        <dsp:cNvPr id="0" name=""/>
        <dsp:cNvSpPr/>
      </dsp:nvSpPr>
      <dsp:spPr>
        <a:xfrm>
          <a:off x="472568" y="791004"/>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t>Attach the USB-C and JST connectors to the main board. These are connected by ribbon cables and are supported by the outer case itself.</a:t>
          </a:r>
          <a:endParaRPr lang="en-US" sz="1100" kern="1200"/>
        </a:p>
      </dsp:txBody>
      <dsp:txXfrm>
        <a:off x="492171" y="810607"/>
        <a:ext cx="4695783" cy="630105"/>
      </dsp:txXfrm>
    </dsp:sp>
    <dsp:sp modelId="{7585E669-1247-4AA1-A9E5-62AB1601587B}">
      <dsp:nvSpPr>
        <dsp:cNvPr id="0" name=""/>
        <dsp:cNvSpPr/>
      </dsp:nvSpPr>
      <dsp:spPr>
        <a:xfrm>
          <a:off x="938084" y="1582009"/>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a:t>Solder the larger chips directly to the main PCB. This keeps the main unit as thin as possible. To allow for optimal alignment, the microcontroller And SDP chip should be elevated with pin headers.</a:t>
          </a:r>
          <a:endParaRPr lang="en-US" sz="1100" kern="1200"/>
        </a:p>
      </dsp:txBody>
      <dsp:txXfrm>
        <a:off x="957687" y="1601612"/>
        <a:ext cx="4702837" cy="630105"/>
      </dsp:txXfrm>
    </dsp:sp>
    <dsp:sp modelId="{E95BEBD3-A9F9-4389-8A77-3E21D874E4F2}">
      <dsp:nvSpPr>
        <dsp:cNvPr id="0" name=""/>
        <dsp:cNvSpPr/>
      </dsp:nvSpPr>
      <dsp:spPr>
        <a:xfrm>
          <a:off x="1410652" y="2373014"/>
          <a:ext cx="5642611" cy="669311"/>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l" defTabSz="488950">
            <a:lnSpc>
              <a:spcPct val="90000"/>
            </a:lnSpc>
            <a:spcBef>
              <a:spcPct val="0"/>
            </a:spcBef>
            <a:spcAft>
              <a:spcPct val="35000"/>
            </a:spcAft>
            <a:buNone/>
          </a:pPr>
          <a:r>
            <a:rPr lang="en-US" sz="1100" b="0" i="0" kern="1200" dirty="0"/>
            <a:t>Add a power switch in between the battery and the charging port. When done, connect the battery to the JST connector and insert everything into the main case. Glue as needed.</a:t>
          </a:r>
          <a:endParaRPr lang="en-US" sz="1100" kern="1200" dirty="0"/>
        </a:p>
      </dsp:txBody>
      <dsp:txXfrm>
        <a:off x="1430255" y="2392617"/>
        <a:ext cx="4695783" cy="630105"/>
      </dsp:txXfrm>
    </dsp:sp>
    <dsp:sp modelId="{4FA64872-BBB7-41DD-9619-4488C298807E}">
      <dsp:nvSpPr>
        <dsp:cNvPr id="0" name=""/>
        <dsp:cNvSpPr/>
      </dsp:nvSpPr>
      <dsp:spPr>
        <a:xfrm>
          <a:off x="5207558" y="512631"/>
          <a:ext cx="435052" cy="435052"/>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05445" y="512631"/>
        <a:ext cx="239278" cy="327377"/>
      </dsp:txXfrm>
    </dsp:sp>
    <dsp:sp modelId="{1303CE2F-AEDE-40E8-A6FA-7757DF891C25}">
      <dsp:nvSpPr>
        <dsp:cNvPr id="0" name=""/>
        <dsp:cNvSpPr/>
      </dsp:nvSpPr>
      <dsp:spPr>
        <a:xfrm>
          <a:off x="5680127" y="1303636"/>
          <a:ext cx="435052" cy="435052"/>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78014" y="1303636"/>
        <a:ext cx="239278" cy="327377"/>
      </dsp:txXfrm>
    </dsp:sp>
    <dsp:sp modelId="{C50D52CC-9584-4566-AD2B-97EB2BC863F0}">
      <dsp:nvSpPr>
        <dsp:cNvPr id="0" name=""/>
        <dsp:cNvSpPr/>
      </dsp:nvSpPr>
      <dsp:spPr>
        <a:xfrm>
          <a:off x="6145642" y="2094641"/>
          <a:ext cx="435052" cy="435052"/>
        </a:xfrm>
        <a:prstGeom prst="downArrow">
          <a:avLst>
            <a:gd name="adj1" fmla="val 55000"/>
            <a:gd name="adj2" fmla="val 45000"/>
          </a:avLst>
        </a:prstGeom>
        <a:solidFill>
          <a:schemeClr val="lt1">
            <a:alpha val="90000"/>
            <a:tint val="40000"/>
            <a:hueOff val="0"/>
            <a:satOff val="0"/>
            <a:lumOff val="0"/>
            <a:alphaOff val="0"/>
          </a:schemeClr>
        </a:solidFill>
        <a:ln w="19050" cap="rnd" cmpd="sng" algn="ctr">
          <a:solidFill>
            <a:schemeClr val="dk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43529" y="2094641"/>
        <a:ext cx="239278" cy="327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144" y="129701"/>
          <a:ext cx="879045" cy="8790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2950" y="1441909"/>
          <a:ext cx="1953434"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2950" y="1441909"/>
        <a:ext cx="1953434" cy="1575000"/>
      </dsp:txXfrm>
    </dsp:sp>
    <dsp:sp modelId="{E4E70680-1689-438A-818B-0A864B9E3DE3}">
      <dsp:nvSpPr>
        <dsp:cNvPr id="0" name=""/>
        <dsp:cNvSpPr/>
      </dsp:nvSpPr>
      <dsp:spPr>
        <a:xfrm>
          <a:off x="2915430" y="129701"/>
          <a:ext cx="879045" cy="8790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235" y="1441909"/>
          <a:ext cx="1953434"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235" y="1441909"/>
        <a:ext cx="1953434" cy="1575000"/>
      </dsp:txXfrm>
    </dsp:sp>
    <dsp:sp modelId="{57765741-A42C-4FF4-8D3B-255658D22019}">
      <dsp:nvSpPr>
        <dsp:cNvPr id="0" name=""/>
        <dsp:cNvSpPr/>
      </dsp:nvSpPr>
      <dsp:spPr>
        <a:xfrm>
          <a:off x="5210715" y="129701"/>
          <a:ext cx="879045" cy="8790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521" y="1441909"/>
          <a:ext cx="1953434"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521" y="1441909"/>
        <a:ext cx="1953434"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2D8F54-EB65-446E-869B-23289238F112}">
      <dsp:nvSpPr>
        <dsp:cNvPr id="0" name=""/>
        <dsp:cNvSpPr/>
      </dsp:nvSpPr>
      <dsp:spPr>
        <a:xfrm>
          <a:off x="1071248" y="1163"/>
          <a:ext cx="2338460" cy="1403076"/>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All the resources are available on the GitHub repo.</a:t>
          </a:r>
          <a:endParaRPr lang="en-US" sz="1100" kern="1200"/>
        </a:p>
      </dsp:txBody>
      <dsp:txXfrm>
        <a:off x="1071248" y="1163"/>
        <a:ext cx="2338460" cy="1403076"/>
      </dsp:txXfrm>
    </dsp:sp>
    <dsp:sp modelId="{2318751F-A647-4DC8-AA7F-6392CFCFBC1E}">
      <dsp:nvSpPr>
        <dsp:cNvPr id="0" name=""/>
        <dsp:cNvSpPr/>
      </dsp:nvSpPr>
      <dsp:spPr>
        <a:xfrm>
          <a:off x="3643555" y="1163"/>
          <a:ext cx="2338460" cy="1403076"/>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If you would like to program your own unit, the base Arduino code and the necessary libraries are provided.</a:t>
          </a:r>
          <a:endParaRPr lang="en-US" sz="1100" kern="1200"/>
        </a:p>
      </dsp:txBody>
      <dsp:txXfrm>
        <a:off x="3643555" y="1163"/>
        <a:ext cx="2338460" cy="1403076"/>
      </dsp:txXfrm>
    </dsp:sp>
    <dsp:sp modelId="{AFB4A414-D7E6-4F21-AC03-0898E877C053}">
      <dsp:nvSpPr>
        <dsp:cNvPr id="0" name=""/>
        <dsp:cNvSpPr/>
      </dsp:nvSpPr>
      <dsp:spPr>
        <a:xfrm>
          <a:off x="1071248" y="1638086"/>
          <a:ext cx="2338460" cy="1403076"/>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The Max patches used in my compositions as well as just the main receive patch is provided here as well. I am working to make a library that includes a lot of options for using the data.</a:t>
          </a:r>
          <a:endParaRPr lang="en-US" sz="1100" kern="1200"/>
        </a:p>
      </dsp:txBody>
      <dsp:txXfrm>
        <a:off x="1071248" y="1638086"/>
        <a:ext cx="2338460" cy="1403076"/>
      </dsp:txXfrm>
    </dsp:sp>
    <dsp:sp modelId="{88CF02CC-27B3-4ACB-967F-B2C9F4B78307}">
      <dsp:nvSpPr>
        <dsp:cNvPr id="0" name=""/>
        <dsp:cNvSpPr/>
      </dsp:nvSpPr>
      <dsp:spPr>
        <a:xfrm>
          <a:off x="3643555" y="1638086"/>
          <a:ext cx="2338460" cy="1403076"/>
        </a:xfrm>
        <a:prstGeom prst="rect">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0" i="0" kern="1200"/>
            <a:t>Part lists, circuit diagrams, etc. are all available as well. I’m planning to sell these when complete, but if you want to make one yourself, I’ll have everything listed here. I’m unsure if I will offer it as a kit or not.</a:t>
          </a:r>
          <a:endParaRPr lang="en-US" sz="1100" kern="1200"/>
        </a:p>
      </dsp:txBody>
      <dsp:txXfrm>
        <a:off x="3643555" y="1638086"/>
        <a:ext cx="2338460" cy="140307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556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3697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59388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55155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7908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98297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76763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72687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7058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4431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4732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293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85914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28455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2399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8944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4396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5668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7898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60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1385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5048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07433121"/>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12" Type="http://schemas.openxmlformats.org/officeDocument/2006/relationships/image" Target="../media/image21.JPG"/><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3.JPG"/></Relationships>
</file>

<file path=ppt/slides/_rels/slide1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2.png"/><Relationship Id="rId7" Type="http://schemas.openxmlformats.org/officeDocument/2006/relationships/diagramData" Target="../diagrams/data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microsoft.com/office/2007/relationships/diagramDrawing" Target="../diagrams/drawing3.xml"/><Relationship Id="rId5" Type="http://schemas.openxmlformats.org/officeDocument/2006/relationships/image" Target="../media/image4.png"/><Relationship Id="rId10" Type="http://schemas.openxmlformats.org/officeDocument/2006/relationships/diagramColors" Target="../diagrams/colors3.xml"/><Relationship Id="rId4" Type="http://schemas.openxmlformats.org/officeDocument/2006/relationships/image" Target="../media/image3.png"/><Relationship Id="rId9"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0.xml"/><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671250" y="94129"/>
            <a:ext cx="7852200" cy="4457699"/>
          </a:xfrm>
        </p:spPr>
        <p:txBody>
          <a:bodyPr>
            <a:normAutofit fontScale="90000"/>
          </a:bodyPr>
          <a:lstStyle/>
          <a:p>
            <a:r>
              <a:rPr lang="en-US" dirty="0"/>
              <a:t>The main event will begin soon.</a:t>
            </a:r>
            <a:br>
              <a:rPr lang="en-US" dirty="0"/>
            </a:br>
            <a:br>
              <a:rPr lang="en-US" dirty="0"/>
            </a:br>
            <a:r>
              <a:rPr lang="en-US" dirty="0"/>
              <a:t>Please take your seat.</a:t>
            </a:r>
            <a:br>
              <a:rPr lang="en-US" dirty="0"/>
            </a:br>
            <a:br>
              <a:rPr lang="en-US" dirty="0"/>
            </a:br>
            <a:r>
              <a:rPr lang="en-US" dirty="0"/>
              <a:t>Access the event program with this </a:t>
            </a:r>
            <a:br>
              <a:rPr lang="en-US" dirty="0"/>
            </a:br>
            <a:r>
              <a:rPr lang="en-US" dirty="0"/>
              <a:t>QR code =&gt;</a:t>
            </a:r>
            <a:br>
              <a:rPr lang="en-US" dirty="0"/>
            </a:br>
            <a:br>
              <a:rPr lang="en-US" dirty="0"/>
            </a:br>
            <a:endParaRPr lang="en-US" dirty="0"/>
          </a:p>
        </p:txBody>
      </p:sp>
    </p:spTree>
    <p:extLst>
      <p:ext uri="{BB962C8B-B14F-4D97-AF65-F5344CB8AC3E}">
        <p14:creationId xmlns:p14="http://schemas.microsoft.com/office/powerpoint/2010/main" val="1339137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88"/>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34" name="Freeform: Shape 13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9</a:t>
            </a:fld>
            <a:endParaRPr lang="en-US" sz="2800" b="0" i="0" kern="1200">
              <a:solidFill>
                <a:srgbClr val="FFFFFF"/>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dirty="0">
                <a:solidFill>
                  <a:srgbClr val="FFFFFF"/>
                </a:solidFill>
                <a:latin typeface="+mj-lt"/>
                <a:ea typeface="+mj-ea"/>
                <a:cs typeface="+mj-cs"/>
              </a:rPr>
              <a:t>Components Included</a:t>
            </a:r>
          </a:p>
        </p:txBody>
      </p:sp>
      <p:sp>
        <p:nvSpPr>
          <p:cNvPr id="90" name="Google Shape;90;p18"/>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lnSpcReduction="10000"/>
          </a:bodyPr>
          <a:lstStyle/>
          <a:p>
            <a:pPr marL="0" lvl="0" indent="0" defTabSz="457200">
              <a:lnSpc>
                <a:spcPct val="90000"/>
              </a:lnSpc>
              <a:spcBef>
                <a:spcPts val="1000"/>
              </a:spcBef>
              <a:buSzPct val="80000"/>
              <a:buFont typeface="Wingdings 3" charset="2"/>
              <a:buChar char=""/>
            </a:pPr>
            <a:r>
              <a:rPr lang="en-US" sz="1100" dirty="0"/>
              <a:t>The main Cyberinet is comprised of a main unit and smaller secondary unit.</a:t>
            </a:r>
          </a:p>
          <a:p>
            <a:pPr marL="0" lvl="0" indent="0" defTabSz="457200">
              <a:lnSpc>
                <a:spcPct val="90000"/>
              </a:lnSpc>
              <a:spcBef>
                <a:spcPts val="1000"/>
              </a:spcBef>
              <a:buSzPct val="80000"/>
              <a:buFont typeface="Wingdings 3" charset="2"/>
              <a:buChar char=""/>
            </a:pPr>
            <a:r>
              <a:rPr lang="en-US" sz="1100" dirty="0"/>
              <a:t>Main Unit:</a:t>
            </a:r>
          </a:p>
          <a:p>
            <a:pPr marL="457200" lvl="0" indent="-342900" defTabSz="457200">
              <a:lnSpc>
                <a:spcPct val="90000"/>
              </a:lnSpc>
              <a:spcBef>
                <a:spcPts val="1000"/>
              </a:spcBef>
              <a:buSzPct val="80000"/>
              <a:buFont typeface="Wingdings 3" charset="2"/>
              <a:buChar char=""/>
            </a:pPr>
            <a:r>
              <a:rPr lang="en-US" sz="1100" dirty="0"/>
              <a:t>Lithium Ion battery to power the device.</a:t>
            </a:r>
          </a:p>
          <a:p>
            <a:pPr marL="457200" lvl="0" indent="-342900" defTabSz="457200">
              <a:lnSpc>
                <a:spcPct val="90000"/>
              </a:lnSpc>
              <a:spcBef>
                <a:spcPts val="1000"/>
              </a:spcBef>
              <a:buSzPct val="80000"/>
              <a:buFont typeface="Wingdings 3" charset="2"/>
              <a:buChar char=""/>
            </a:pPr>
            <a:r>
              <a:rPr lang="en-US" sz="1100" dirty="0"/>
              <a:t>TP-4056 board. (controls the charging and power distribution</a:t>
            </a:r>
          </a:p>
          <a:p>
            <a:pPr marL="457200" lvl="0" indent="-342900" defTabSz="457200">
              <a:lnSpc>
                <a:spcPct val="90000"/>
              </a:lnSpc>
              <a:spcBef>
                <a:spcPts val="1000"/>
              </a:spcBef>
              <a:buSzPct val="80000"/>
              <a:buFont typeface="Wingdings 3" charset="2"/>
              <a:buChar char=""/>
            </a:pPr>
            <a:r>
              <a:rPr lang="en-US" sz="1100" dirty="0"/>
              <a:t>MPU-6050 board. (6 axis gyroscope and accelerometer)</a:t>
            </a:r>
          </a:p>
          <a:p>
            <a:pPr marL="457200" lvl="0" indent="-342900" defTabSz="457200">
              <a:lnSpc>
                <a:spcPct val="90000"/>
              </a:lnSpc>
              <a:spcBef>
                <a:spcPts val="1000"/>
              </a:spcBef>
              <a:buSzPct val="80000"/>
              <a:buFont typeface="Wingdings 3" charset="2"/>
              <a:buChar char=""/>
            </a:pPr>
            <a:r>
              <a:rPr lang="en-US" sz="1100" dirty="0"/>
              <a:t>SDP-31 </a:t>
            </a:r>
            <a:r>
              <a:rPr lang="en-US" sz="1100" dirty="0" err="1"/>
              <a:t>Qwiic</a:t>
            </a:r>
            <a:r>
              <a:rPr lang="en-US" sz="1100" dirty="0"/>
              <a:t> Connect board. (measures air pressure and temperature)</a:t>
            </a:r>
          </a:p>
          <a:p>
            <a:pPr marL="457200" lvl="0" indent="-342900" defTabSz="457200">
              <a:lnSpc>
                <a:spcPct val="90000"/>
              </a:lnSpc>
              <a:spcBef>
                <a:spcPts val="1000"/>
              </a:spcBef>
              <a:buSzPct val="80000"/>
              <a:buFont typeface="Wingdings 3" charset="2"/>
              <a:buChar char=""/>
            </a:pPr>
            <a:r>
              <a:rPr lang="en-US" sz="1100" dirty="0"/>
              <a:t>ESP-32 DEVKIT board. (microcontroller and transmitter)</a:t>
            </a:r>
          </a:p>
          <a:p>
            <a:pPr marL="457200" lvl="0" indent="-342900" defTabSz="457200">
              <a:lnSpc>
                <a:spcPct val="90000"/>
              </a:lnSpc>
              <a:spcBef>
                <a:spcPts val="1000"/>
              </a:spcBef>
              <a:buSzPct val="80000"/>
              <a:buFont typeface="Wingdings 3" charset="2"/>
              <a:buChar char=""/>
            </a:pPr>
            <a:r>
              <a:rPr lang="en-US" sz="1100" dirty="0"/>
              <a:t>2 programmable LEDs.</a:t>
            </a:r>
          </a:p>
          <a:p>
            <a:pPr marL="0" lvl="0" indent="0" defTabSz="457200">
              <a:lnSpc>
                <a:spcPct val="90000"/>
              </a:lnSpc>
              <a:spcBef>
                <a:spcPts val="1000"/>
              </a:spcBef>
              <a:buSzPct val="80000"/>
              <a:buFont typeface="Wingdings 3" charset="2"/>
              <a:buChar char=""/>
            </a:pPr>
            <a:r>
              <a:rPr lang="en-US" sz="1100" dirty="0"/>
              <a:t>Secondary Unit:</a:t>
            </a:r>
          </a:p>
          <a:p>
            <a:pPr marL="457200" lvl="0" indent="-342900" defTabSz="457200">
              <a:lnSpc>
                <a:spcPct val="90000"/>
              </a:lnSpc>
              <a:spcBef>
                <a:spcPts val="1000"/>
              </a:spcBef>
              <a:buSzPct val="80000"/>
              <a:buFont typeface="Wingdings 3" charset="2"/>
              <a:buChar char=""/>
            </a:pPr>
            <a:r>
              <a:rPr lang="en-US" sz="1100" dirty="0"/>
              <a:t>2 momentary switches with independently programmable LEDs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580084" y="2472826"/>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44845" y="124636"/>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5825" y="2555900"/>
            <a:ext cx="1530450" cy="1530450"/>
          </a:xfrm>
          <a:prstGeom prst="rect">
            <a:avLst/>
          </a:prstGeom>
          <a:noFill/>
          <a:ln>
            <a:noFill/>
          </a:ln>
        </p:spPr>
      </p:pic>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10</a:t>
            </a:fld>
            <a:endParaRPr lang="en" sz="2800" dirty="0"/>
          </a:p>
        </p:txBody>
      </p:sp>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2965185" y="869663"/>
            <a:ext cx="1979829" cy="1472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4" y="324162"/>
            <a:ext cx="548700" cy="393600"/>
          </a:xfrm>
        </p:spPr>
        <p:txBody>
          <a:bodyPr>
            <a:normAutofit fontScale="77500" lnSpcReduction="20000"/>
          </a:bodyPr>
          <a:lstStyle/>
          <a:p>
            <a:pPr marL="0" lvl="0" indent="0" algn="r" rtl="0">
              <a:spcBef>
                <a:spcPts val="0"/>
              </a:spcBef>
              <a:spcAft>
                <a:spcPts val="0"/>
              </a:spcAft>
              <a:buNone/>
            </a:pPr>
            <a:fld id="{00000000-1234-1234-1234-123412341234}" type="slidenum">
              <a:rPr lang="en" smtClean="0"/>
              <a:t>11</a:t>
            </a:fld>
            <a:endParaRPr lang="en"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177783" y="912710"/>
            <a:ext cx="7833781" cy="1655267"/>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271251" y="2852140"/>
            <a:ext cx="6762135" cy="1378435"/>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737419"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6378677" y="4230575"/>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41" name="Picture 140">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43" name="Picture 142">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5" name="Oval 144">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7" name="Picture 146">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9" name="Picture 148">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51" name="Rectangle 150">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53" name="Rectangle 152">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5"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57" name="Freeform: Shape 156">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9" name="Rectangle 158">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12</a:t>
            </a:fld>
            <a:endParaRPr lang="en-US" sz="2800" b="0" i="0" kern="1200">
              <a:solidFill>
                <a:srgbClr val="FFFFFF"/>
              </a:solidFill>
              <a:latin typeface="+mn-lt"/>
              <a:ea typeface="+mn-ea"/>
              <a:cs typeface="+mn-cs"/>
            </a:endParaRPr>
          </a:p>
        </p:txBody>
      </p:sp>
      <p:sp>
        <p:nvSpPr>
          <p:cNvPr id="112" name="Google Shape;112;p21"/>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0" kern="1200" dirty="0">
                <a:solidFill>
                  <a:srgbClr val="FFFFFF"/>
                </a:solidFill>
                <a:latin typeface="+mj-lt"/>
                <a:ea typeface="+mj-ea"/>
                <a:cs typeface="+mj-cs"/>
              </a:rPr>
              <a:t>Optional add-ons</a:t>
            </a:r>
          </a:p>
        </p:txBody>
      </p:sp>
      <p:sp>
        <p:nvSpPr>
          <p:cNvPr id="113" name="Google Shape;113;p21"/>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239" name="Picture 2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40" name="Picture 2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41" name="Oval 2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42" name="Picture 2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3" name="Picture 2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44" name="Rectangle 2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45" name="Rectangle 224">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6"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47" name="Freeform: Shape 228">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48" name="Rectangle 230">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33" name="Group 232">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34" name="Picture 233">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5" name="Picture 234">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6" name="Oval 235">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7" name="Picture 236">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8" name="Picture 237">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13</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14</a:t>
            </a:fld>
            <a:endParaRPr lang="en-US" sz="2800" b="0" i="0" kern="1200" dirty="0">
              <a:solidFill>
                <a:schemeClr val="tx1">
                  <a:tint val="75000"/>
                </a:schemeClr>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0" kern="1200" dirty="0">
                <a:solidFill>
                  <a:schemeClr val="bg2"/>
                </a:solidFill>
                <a:latin typeface="+mj-lt"/>
                <a:ea typeface="+mj-ea"/>
                <a:cs typeface="+mj-cs"/>
              </a:rPr>
              <a:t>Puzzle of a Park (2023)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702076"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p:txBody>
      </p:sp>
    </p:spTree>
    <p:extLst>
      <p:ext uri="{BB962C8B-B14F-4D97-AF65-F5344CB8AC3E}">
        <p14:creationId xmlns:p14="http://schemas.microsoft.com/office/powerpoint/2010/main" val="3191590755"/>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478821" y="-7900"/>
            <a:ext cx="3994778" cy="5159301"/>
          </a:xfrm>
          <a:prstGeom prst="rect">
            <a:avLst/>
          </a:prstGeom>
          <a:noFill/>
          <a:ln>
            <a:noFill/>
          </a:ln>
        </p:spPr>
      </p:pic>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15</a:t>
            </a:fld>
            <a:endParaRPr lang="en"/>
          </a:p>
        </p:txBody>
      </p:sp>
    </p:spTree>
    <p:extLst>
      <p:ext uri="{BB962C8B-B14F-4D97-AF65-F5344CB8AC3E}">
        <p14:creationId xmlns:p14="http://schemas.microsoft.com/office/powerpoint/2010/main" val="202038045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7" name="Picture 26">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9" name="Oval 28">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1" name="Picture 30">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3" name="Picture 32">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5" name="Rectangle 34">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4200" dirty="0"/>
              <a:t>Assembling the Unit</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16</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537424681"/>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12"/>
          <a:srcRect l="18840" t="40851" r="12995" b="5463"/>
          <a:stretch/>
        </p:blipFill>
        <p:spPr>
          <a:xfrm>
            <a:off x="7163898" y="1843136"/>
            <a:ext cx="1829662" cy="1921363"/>
          </a:xfrm>
          <a:prstGeom prst="rect">
            <a:avLst/>
          </a:prstGeom>
        </p:spPr>
      </p:pic>
    </p:spTree>
    <p:extLst>
      <p:ext uri="{BB962C8B-B14F-4D97-AF65-F5344CB8AC3E}">
        <p14:creationId xmlns:p14="http://schemas.microsoft.com/office/powerpoint/2010/main" val="58868971"/>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 (with and without housing)</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2" y="391398"/>
            <a:ext cx="548700" cy="393600"/>
          </a:xfrm>
        </p:spPr>
        <p:txBody>
          <a:bodyPr>
            <a:normAutofit fontScale="77500" lnSpcReduction="20000"/>
          </a:bodyPr>
          <a:lstStyle/>
          <a:p>
            <a:pPr marL="0" lvl="0" indent="0" algn="r" rtl="0">
              <a:spcBef>
                <a:spcPts val="0"/>
              </a:spcBef>
              <a:spcAft>
                <a:spcPts val="0"/>
              </a:spcAft>
              <a:buNone/>
            </a:pPr>
            <a:fld id="{00000000-1234-1234-1234-123412341234}" type="slidenum">
              <a:rPr lang="en" smtClean="0"/>
              <a:t>17</a:t>
            </a:fld>
            <a:endParaRPr lang="en"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6268123" y="1533159"/>
            <a:ext cx="2965077" cy="2534771"/>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2702417" y="175005"/>
            <a:ext cx="3694471" cy="1143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50" name="Picture 14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52" name="Picture 15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4" name="Oval 15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6" name="Picture 15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8" name="Picture 15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0" name="Rectangle 15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2" name="Rectangle 161">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3" name="Google Shape;123;p23"/>
          <p:cNvSpPr txBox="1">
            <a:spLocks noGrp="1"/>
          </p:cNvSpPr>
          <p:nvPr>
            <p:ph type="title"/>
          </p:nvPr>
        </p:nvSpPr>
        <p:spPr>
          <a:xfrm>
            <a:off x="6000627" y="994410"/>
            <a:ext cx="2657598" cy="2299880"/>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a:solidFill>
                  <a:srgbClr val="EBEBEB"/>
                </a:solidFill>
              </a:rPr>
              <a:t>How it works</a:t>
            </a:r>
          </a:p>
        </p:txBody>
      </p:sp>
      <p:sp>
        <p:nvSpPr>
          <p:cNvPr id="164"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60249"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25" name="Picture 124">
            <a:extLst>
              <a:ext uri="{FF2B5EF4-FFF2-40B4-BE49-F238E27FC236}">
                <a16:creationId xmlns:a16="http://schemas.microsoft.com/office/drawing/2014/main" id="{6A39C39C-6202-406F-D458-76E593FB2D40}"/>
              </a:ext>
              <a:ext uri="{C183D7F6-B498-43B3-948B-1728B52AA6E4}">
                <adec:decorative xmlns:adec="http://schemas.microsoft.com/office/drawing/2017/decorative" val="1"/>
              </a:ext>
            </a:extLst>
          </p:cNvPr>
          <p:cNvPicPr>
            <a:picLocks noChangeAspect="1"/>
          </p:cNvPicPr>
          <p:nvPr/>
        </p:nvPicPr>
        <p:blipFill rotWithShape="1">
          <a:blip r:embed="rId8"/>
          <a:srcRect t="5810" r="1" b="5814"/>
          <a:stretch/>
        </p:blipFill>
        <p:spPr>
          <a:xfrm>
            <a:off x="20" y="10"/>
            <a:ext cx="5819935" cy="5143490"/>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166" name="Rectangle 165">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18</a:t>
            </a:fld>
            <a:endParaRPr lang="en-US" sz="2800">
              <a:solidFill>
                <a:srgbClr val="FFFFFF"/>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58"/>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59;p13"/>
          <p:cNvSpPr txBox="1">
            <a:spLocks noGrp="1"/>
          </p:cNvSpPr>
          <p:nvPr>
            <p:ph type="ctrTitle"/>
          </p:nvPr>
        </p:nvSpPr>
        <p:spPr>
          <a:xfrm>
            <a:off x="741520" y="797562"/>
            <a:ext cx="4525805" cy="3608797"/>
          </a:xfrm>
          <a:prstGeom prst="rect">
            <a:avLst/>
          </a:prstGeom>
        </p:spPr>
        <p:txBody>
          <a:bodyPr spcFirstLastPara="1" lIns="91425" tIns="91425" rIns="91425" bIns="91425" anchor="ctr" anchorCtr="0">
            <a:normAutofit/>
          </a:bodyPr>
          <a:lstStyle/>
          <a:p>
            <a:pPr marL="0" lvl="0" indent="0" algn="r" rtl="0">
              <a:spcBef>
                <a:spcPts val="0"/>
              </a:spcBef>
              <a:spcAft>
                <a:spcPts val="0"/>
              </a:spcAft>
              <a:buNone/>
            </a:pPr>
            <a:r>
              <a:rPr lang="en-US" sz="5000" dirty="0"/>
              <a:t>Working with the Cyberinet</a:t>
            </a:r>
          </a:p>
        </p:txBody>
      </p:sp>
      <p:sp>
        <p:nvSpPr>
          <p:cNvPr id="67" name="Rectangle 66">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3"/>
          <p:cNvSpPr txBox="1">
            <a:spLocks noGrp="1"/>
          </p:cNvSpPr>
          <p:nvPr>
            <p:ph type="subTitle" idx="1"/>
          </p:nvPr>
        </p:nvSpPr>
        <p:spPr>
          <a:xfrm>
            <a:off x="5914411" y="797562"/>
            <a:ext cx="1943714" cy="3608797"/>
          </a:xfrm>
          <a:prstGeom prst="rect">
            <a:avLst/>
          </a:prstGeom>
        </p:spPr>
        <p:txBody>
          <a:bodyPr spcFirstLastPara="1" lIns="91425" tIns="91425" rIns="91425" bIns="91425" anchor="ctr" anchorCtr="0">
            <a:normAutofit/>
          </a:bodyPr>
          <a:lstStyle/>
          <a:p>
            <a:pPr marL="0" lvl="0" indent="0" rtl="0">
              <a:spcBef>
                <a:spcPts val="0"/>
              </a:spcBef>
              <a:spcAft>
                <a:spcPts val="600"/>
              </a:spcAft>
              <a:buNone/>
            </a:pPr>
            <a:r>
              <a:rPr lang="en" dirty="0"/>
              <a:t>Matthew A. Bardin - PHD C</a:t>
            </a:r>
            <a:r>
              <a:rPr lang="en-US" dirty="0"/>
              <a:t>a</a:t>
            </a:r>
            <a:r>
              <a:rPr lang="en" dirty="0"/>
              <a:t>ndidate</a:t>
            </a:r>
          </a:p>
          <a:p>
            <a:pPr marL="0" lvl="0" indent="0" rtl="0">
              <a:spcBef>
                <a:spcPts val="0"/>
              </a:spcBef>
              <a:spcAft>
                <a:spcPts val="600"/>
              </a:spcAft>
              <a:buNone/>
            </a:pPr>
            <a:endParaRPr lang="en" dirty="0"/>
          </a:p>
          <a:p>
            <a:pPr marL="0" lvl="0" indent="0" rtl="0">
              <a:spcBef>
                <a:spcPts val="0"/>
              </a:spcBef>
              <a:spcAft>
                <a:spcPts val="600"/>
              </a:spcAft>
              <a:buNone/>
            </a:pPr>
            <a:r>
              <a:rPr lang="en" dirty="0"/>
              <a:t>L</a:t>
            </a:r>
            <a:r>
              <a:rPr lang="en-US" dirty="0"/>
              <a:t>o</a:t>
            </a:r>
            <a:r>
              <a:rPr lang="en" dirty="0"/>
              <a:t>uisana State University - Experimental Music &amp; Digital Media</a:t>
            </a:r>
          </a:p>
          <a:p>
            <a:pPr marL="0" lvl="0" indent="0" rtl="0">
              <a:spcBef>
                <a:spcPts val="0"/>
              </a:spcBef>
              <a:spcAft>
                <a:spcPts val="600"/>
              </a:spcAft>
              <a:buNone/>
            </a:pPr>
            <a:endParaRPr lang="en" dirty="0"/>
          </a:p>
          <a:p>
            <a:pPr marL="0" lvl="0" indent="0" rtl="0">
              <a:spcBef>
                <a:spcPts val="0"/>
              </a:spcBef>
              <a:spcAft>
                <a:spcPts val="600"/>
              </a:spcAft>
              <a:buNone/>
            </a:pPr>
            <a:r>
              <a:rPr lang="en" dirty="0"/>
              <a:t>04/18/2023</a:t>
            </a:r>
            <a:endParaRPr lang="en-US" dirty="0"/>
          </a:p>
        </p:txBody>
      </p:sp>
      <p:sp>
        <p:nvSpPr>
          <p:cNvPr id="69" name="Rectangle 68">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27"/>
        <p:cNvGrpSpPr/>
        <p:nvPr/>
      </p:nvGrpSpPr>
      <p:grpSpPr>
        <a:xfrm>
          <a:off x="0" y="0"/>
          <a:ext cx="0" cy="0"/>
          <a:chOff x="0" y="0"/>
          <a:chExt cx="0" cy="0"/>
        </a:xfrm>
      </p:grpSpPr>
      <p:pic>
        <p:nvPicPr>
          <p:cNvPr id="134" name="Picture 133">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6" name="Picture 135">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8" name="Oval 137">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0" name="Picture 139">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2" name="Picture 141">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4" name="Rectangle 143">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6" name="Rectangle 145">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8"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50" name="Freeform: Shape 149">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2" name="Rectangle 15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19</a:t>
            </a:fld>
            <a:endParaRPr lang="en-US" sz="2800" b="0" i="0" kern="1200">
              <a:solidFill>
                <a:srgbClr val="FFFFFF"/>
              </a:solidFill>
              <a:latin typeface="+mn-lt"/>
              <a:ea typeface="+mn-ea"/>
              <a:cs typeface="+mn-cs"/>
            </a:endParaRPr>
          </a:p>
        </p:txBody>
      </p:sp>
      <p:sp>
        <p:nvSpPr>
          <p:cNvPr id="128" name="Google Shape;128;p24"/>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0" kern="1200">
                <a:solidFill>
                  <a:srgbClr val="FFFFFF"/>
                </a:solidFill>
                <a:latin typeface="+mj-lt"/>
                <a:ea typeface="+mj-ea"/>
                <a:cs typeface="+mj-cs"/>
              </a:rPr>
              <a:t>Collects data</a:t>
            </a:r>
          </a:p>
        </p:txBody>
      </p:sp>
      <p:sp>
        <p:nvSpPr>
          <p:cNvPr id="129" name="Google Shape;129;p24"/>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The Cyberinet’s .ino code and attached sensors manage the collection of the performance data.</a:t>
            </a:r>
          </a:p>
          <a:p>
            <a:pPr marL="457200" lvl="0" indent="-342900" defTabSz="457200">
              <a:spcBef>
                <a:spcPts val="1000"/>
              </a:spcBef>
              <a:buSzPct val="80000"/>
              <a:buFont typeface="Wingdings 3" charset="2"/>
              <a:buChar char=""/>
            </a:pPr>
            <a:r>
              <a:rPr lang="en-US"/>
              <a:t>SDP31: Measures differential air pressure between the inside and outside of the instrument. Small tubes connect to the sensor to facilitate this. Also measures temperature.</a:t>
            </a:r>
          </a:p>
          <a:p>
            <a:pPr marL="457200" lvl="0" indent="-342900" defTabSz="457200">
              <a:spcBef>
                <a:spcPts val="1000"/>
              </a:spcBef>
              <a:buSzPct val="80000"/>
              <a:buFont typeface="Wingdings 3" charset="2"/>
              <a:buChar char=""/>
            </a:pPr>
            <a:r>
              <a:rPr lang="en-US"/>
              <a:t>MPU6050: Measures performer movement in 6 axis. </a:t>
            </a:r>
          </a:p>
          <a:p>
            <a:pPr marL="457200" lvl="0" indent="-342900" defTabSz="457200">
              <a:spcBef>
                <a:spcPts val="1000"/>
              </a:spcBef>
              <a:buSzPct val="80000"/>
              <a:buFont typeface="Wingdings 3" charset="2"/>
              <a:buChar char=""/>
            </a:pPr>
            <a:r>
              <a:rPr lang="en-US"/>
              <a:t>Buttons: triggerable by the performer</a:t>
            </a:r>
          </a:p>
          <a:p>
            <a:pPr marL="0" lvl="0" indent="0" defTabSz="457200">
              <a:spcBef>
                <a:spcPts val="1000"/>
              </a:spcBef>
              <a:buSzPct val="80000"/>
              <a:buFont typeface="Wingdings 3" charset="2"/>
              <a:buChar char=""/>
            </a:pPr>
            <a:endParaRPr lang="en-US"/>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nvPr>
        </p:nvGraphicFramePr>
        <p:xfrm>
          <a:off x="827484" y="1539689"/>
          <a:ext cx="6709906" cy="31466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20</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213" name="Picture 2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15" name="Picture 2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17" name="Oval 2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9" name="Picture 2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21" name="Picture 2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23" name="Rectangle 2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5" name="Rectangle 224">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7"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29" name="Freeform: Shape 228">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31" name="Rectangle 230">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33" name="Group 232">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34" name="Picture 233">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5" name="Picture 234">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6" name="Oval 235">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7" name="Picture 236">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8" name="Picture 237">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21</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9" name="Rectangle 198">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01" name="Rectangle 200">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22</a:t>
            </a:fld>
            <a:endParaRPr lang="en-US" sz="2800" b="0" i="0" kern="1200">
              <a:solidFill>
                <a:srgbClr val="FFFFFF"/>
              </a:solidFill>
              <a:latin typeface="+mn-lt"/>
              <a:ea typeface="+mn-ea"/>
              <a:cs typeface="+mn-cs"/>
            </a:endParaRPr>
          </a:p>
        </p:txBody>
      </p:sp>
      <p:sp>
        <p:nvSpPr>
          <p:cNvPr id="203"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05" name="Freeform: Shape 204">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81" name="Google Shape;181;p33"/>
          <p:cNvSpPr txBox="1">
            <a:spLocks noGrp="1"/>
          </p:cNvSpPr>
          <p:nvPr>
            <p:ph type="title"/>
          </p:nvPr>
        </p:nvSpPr>
        <p:spPr>
          <a:xfrm>
            <a:off x="827484" y="339538"/>
            <a:ext cx="6710641" cy="1050398"/>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4200" b="0" i="0" kern="1200">
                <a:solidFill>
                  <a:srgbClr val="FFFFFF"/>
                </a:solidFill>
                <a:latin typeface="+mj-lt"/>
                <a:ea typeface="+mj-ea"/>
                <a:cs typeface="+mj-cs"/>
              </a:rPr>
              <a:t>Ethereal Presence (2022)</a:t>
            </a:r>
          </a:p>
        </p:txBody>
      </p:sp>
      <p:sp>
        <p:nvSpPr>
          <p:cNvPr id="182" name="Google Shape;182;p33"/>
          <p:cNvSpPr txBox="1">
            <a:spLocks noGrp="1"/>
          </p:cNvSpPr>
          <p:nvPr>
            <p:ph type="body" idx="1"/>
          </p:nvPr>
        </p:nvSpPr>
        <p:spPr>
          <a:xfrm>
            <a:off x="827484" y="2072640"/>
            <a:ext cx="6709905" cy="261365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300"/>
              <a:t>Utilizes gyroscope and airflow sensors</a:t>
            </a:r>
          </a:p>
          <a:p>
            <a:pPr marL="0" lvl="0" indent="0" defTabSz="457200">
              <a:lnSpc>
                <a:spcPct val="90000"/>
              </a:lnSpc>
              <a:spcBef>
                <a:spcPts val="1000"/>
              </a:spcBef>
              <a:buSzPct val="80000"/>
              <a:buFont typeface="Wingdings 3" charset="2"/>
              <a:buChar char=""/>
            </a:pPr>
            <a:r>
              <a:rPr lang="en-US" sz="130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300"/>
              <a:t>Computer synthesis has 2 main textures:</a:t>
            </a:r>
          </a:p>
          <a:p>
            <a:pPr marL="457200" lvl="0" indent="-342900" defTabSz="457200">
              <a:lnSpc>
                <a:spcPct val="90000"/>
              </a:lnSpc>
              <a:spcBef>
                <a:spcPts val="1000"/>
              </a:spcBef>
              <a:buSzPct val="80000"/>
              <a:buFont typeface="Wingdings 3" charset="2"/>
              <a:buChar char=""/>
            </a:pPr>
            <a:r>
              <a:rPr lang="en-US" sz="1300"/>
              <a:t>Filtered pink noise to provide backing texture</a:t>
            </a:r>
          </a:p>
          <a:p>
            <a:pPr marL="457200" lvl="0" indent="-342900" defTabSz="457200">
              <a:lnSpc>
                <a:spcPct val="90000"/>
              </a:lnSpc>
              <a:spcBef>
                <a:spcPts val="1000"/>
              </a:spcBef>
              <a:buSzPct val="80000"/>
              <a:buFont typeface="Wingdings 3" charset="2"/>
              <a:buChar char=""/>
            </a:pPr>
            <a:r>
              <a:rPr lang="en-US" sz="1300"/>
              <a:t>Modified FM synthesis to provide accompaniment to the soloist</a:t>
            </a:r>
          </a:p>
          <a:p>
            <a:pPr marL="0" lvl="0" indent="0" defTabSz="457200">
              <a:lnSpc>
                <a:spcPct val="90000"/>
              </a:lnSpc>
              <a:spcBef>
                <a:spcPts val="1000"/>
              </a:spcBef>
              <a:buSzPct val="80000"/>
              <a:buFont typeface="Wingdings 3" charset="2"/>
              <a:buChar char=""/>
            </a:pPr>
            <a:r>
              <a:rPr lang="en-US" sz="130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300"/>
              <a:t>Wide tempo variety helps encourage a non-identical performances.</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4478821" y="-7900"/>
            <a:ext cx="3994778" cy="5159301"/>
          </a:xfrm>
          <a:prstGeom prst="rect">
            <a:avLst/>
          </a:prstGeom>
          <a:noFill/>
          <a:ln>
            <a:noFill/>
          </a:ln>
        </p:spPr>
      </p:pic>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Delay</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 dirty="0"/>
              <a:t>Band-Pass Filter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More coming</a:t>
            </a:r>
            <a:endParaRPr dirty="0"/>
          </a:p>
          <a:p>
            <a:pPr marL="0" lvl="0" indent="0" algn="l" rtl="0">
              <a:spcBef>
                <a:spcPts val="1200"/>
              </a:spcBef>
              <a:spcAft>
                <a:spcPts val="1200"/>
              </a:spcAft>
              <a:buNone/>
            </a:pPr>
            <a:r>
              <a:rPr lang="en" dirty="0"/>
              <a:t>These are the Max patches I am using in the creation of a handful of music utilizing the Cyberinet in addition to other requested patches.</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24</a:t>
            </a:fld>
            <a:endParaRPr lang="en" sz="280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45"/>
        <p:cNvGrpSpPr/>
        <p:nvPr/>
      </p:nvGrpSpPr>
      <p:grpSpPr>
        <a:xfrm>
          <a:off x="0" y="0"/>
          <a:ext cx="0" cy="0"/>
          <a:chOff x="0" y="0"/>
          <a:chExt cx="0" cy="0"/>
        </a:xfrm>
      </p:grpSpPr>
      <p:pic>
        <p:nvPicPr>
          <p:cNvPr id="152" name="Picture 151">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54" name="Picture 153">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6" name="Oval 155">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8" name="Picture 157">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0" name="Picture 159">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2" name="Rectangle 161">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64" name="Rectangle 163">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66"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68" name="Freeform: Shape 167">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0" name="Rectangle 169">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25</a:t>
            </a:fld>
            <a:endParaRPr lang="en-US" sz="2800" b="0" i="0" kern="1200" dirty="0">
              <a:solidFill>
                <a:srgbClr val="FFFFFF"/>
              </a:solidFill>
              <a:latin typeface="+mn-lt"/>
              <a:ea typeface="+mn-ea"/>
              <a:cs typeface="+mn-cs"/>
            </a:endParaRPr>
          </a:p>
        </p:txBody>
      </p:sp>
      <p:sp>
        <p:nvSpPr>
          <p:cNvPr id="146" name="Google Shape;146;p27"/>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600" b="0" i="0" kern="1200">
                <a:solidFill>
                  <a:srgbClr val="FFFFFF"/>
                </a:solidFill>
                <a:latin typeface="+mj-lt"/>
                <a:ea typeface="+mj-ea"/>
                <a:cs typeface="+mj-cs"/>
              </a:rPr>
              <a:t>Max Patches Continued</a:t>
            </a:r>
          </a:p>
        </p:txBody>
      </p:sp>
      <p:sp>
        <p:nvSpPr>
          <p:cNvPr id="147" name="Google Shape;147;p27"/>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The main 2 max patches included in the library are the two different receive patches. </a:t>
            </a:r>
          </a:p>
          <a:p>
            <a:pPr marL="0" lvl="0" indent="0" defTabSz="457200">
              <a:spcBef>
                <a:spcPts val="1000"/>
              </a:spcBef>
              <a:buSzPct val="80000"/>
              <a:buFont typeface="Wingdings 3" charset="2"/>
              <a:buChar char=""/>
            </a:pPr>
            <a:r>
              <a:rPr lang="en-US"/>
              <a:t>The 2 patches work to receive and process the data coming in from the Cyberinet.</a:t>
            </a:r>
          </a:p>
          <a:p>
            <a:pPr marL="0" lvl="0" indent="0" defTabSz="457200">
              <a:spcBef>
                <a:spcPts val="1000"/>
              </a:spcBef>
              <a:buSzPct val="80000"/>
              <a:buFont typeface="Wingdings 3" charset="2"/>
              <a:buChar char=""/>
            </a:pPr>
            <a:r>
              <a:rPr lang="en-US"/>
              <a:t>Cyberinet.Omnireceive is receiving, mapping, and outputting ALL of the sensor data at the same time.</a:t>
            </a:r>
          </a:p>
          <a:p>
            <a:pPr marL="0" lvl="0" indent="0" defTabSz="457200">
              <a:spcBef>
                <a:spcPts val="1000"/>
              </a:spcBef>
              <a:buSzPct val="80000"/>
              <a:buFont typeface="Wingdings 3" charset="2"/>
              <a:buChar char=""/>
            </a:pPr>
            <a:r>
              <a:rPr lang="en-US"/>
              <a:t>Cyberinet.receive is technically receiving all of the data, but filters out all but one of the sensors and only outputs the selected output.</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90" name="Picture 175">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91" name="Picture 177">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2" name="Oval 179">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81">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4" name="Picture 183">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85">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4687338"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3900"/>
              <a:t>Sending to other programs</a:t>
            </a:r>
          </a:p>
        </p:txBody>
      </p:sp>
      <p:pic>
        <p:nvPicPr>
          <p:cNvPr id="155" name="Picture 154">
            <a:extLst>
              <a:ext uri="{FF2B5EF4-FFF2-40B4-BE49-F238E27FC236}">
                <a16:creationId xmlns:a16="http://schemas.microsoft.com/office/drawing/2014/main" id="{C2425167-A1A3-5BCD-D32A-67C457520AAF}"/>
              </a:ext>
              <a:ext uri="{C183D7F6-B498-43B3-948B-1728B52AA6E4}">
                <adec:decorative xmlns:adec="http://schemas.microsoft.com/office/drawing/2017/decorative" val="1"/>
              </a:ext>
            </a:extLst>
          </p:cNvPr>
          <p:cNvPicPr>
            <a:picLocks noChangeAspect="1"/>
          </p:cNvPicPr>
          <p:nvPr/>
        </p:nvPicPr>
        <p:blipFill rotWithShape="1">
          <a:blip r:embed="rId8"/>
          <a:srcRect l="29534" r="32354"/>
          <a:stretch/>
        </p:blipFill>
        <p:spPr>
          <a:xfrm>
            <a:off x="5661114" y="10"/>
            <a:ext cx="3484993" cy="5143490"/>
          </a:xfrm>
          <a:prstGeom prst="rect">
            <a:avLst/>
          </a:prstGeom>
        </p:spPr>
      </p:pic>
      <p:sp>
        <p:nvSpPr>
          <p:cNvPr id="196" name="Rectangle 187">
            <a:extLst>
              <a:ext uri="{FF2B5EF4-FFF2-40B4-BE49-F238E27FC236}">
                <a16:creationId xmlns:a16="http://schemas.microsoft.com/office/drawing/2014/main" id="{4554089D-779D-46F6-81CB-EA9C12693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26</a:t>
            </a:fld>
            <a:endParaRPr lang="en-US" sz="2800"/>
          </a:p>
        </p:txBody>
      </p:sp>
      <p:sp>
        <p:nvSpPr>
          <p:cNvPr id="153" name="Google Shape;153;p28"/>
          <p:cNvSpPr txBox="1">
            <a:spLocks noGrp="1"/>
          </p:cNvSpPr>
          <p:nvPr>
            <p:ph type="body" idx="1"/>
          </p:nvPr>
        </p:nvSpPr>
        <p:spPr>
          <a:xfrm>
            <a:off x="488001" y="1828800"/>
            <a:ext cx="4687338"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a:t>Data from the Cyberinet can be read by any software capable of receiving Serial data.</a:t>
            </a:r>
          </a:p>
          <a:p>
            <a:pPr marL="0" lvl="0" indent="0" defTabSz="457200">
              <a:lnSpc>
                <a:spcPct val="90000"/>
              </a:lnSpc>
              <a:spcBef>
                <a:spcPts val="1000"/>
              </a:spcBef>
              <a:buSzPct val="80000"/>
              <a:buFont typeface="Wingdings 3" charset="2"/>
              <a:buChar char=""/>
            </a:pPr>
            <a:r>
              <a:rPr lang="en-US" sz="1400"/>
              <a:t>Simply connect the Cyberinet to the host computer and use the software’s ability to read serial data.</a:t>
            </a:r>
          </a:p>
          <a:p>
            <a:pPr marL="0" lvl="0" indent="0" defTabSz="457200">
              <a:lnSpc>
                <a:spcPct val="90000"/>
              </a:lnSpc>
              <a:spcBef>
                <a:spcPts val="1000"/>
              </a:spcBef>
              <a:buSzPct val="80000"/>
              <a:buFont typeface="Wingdings 3" charset="2"/>
              <a:buChar char=""/>
            </a:pPr>
            <a:endParaRPr lang="en-US" sz="1400"/>
          </a:p>
          <a:p>
            <a:pPr marL="0" lvl="0" indent="0" defTabSz="457200">
              <a:lnSpc>
                <a:spcPct val="90000"/>
              </a:lnSpc>
              <a:spcBef>
                <a:spcPts val="1000"/>
              </a:spcBef>
              <a:buSzPct val="80000"/>
              <a:buFont typeface="Wingdings 3" charset="2"/>
              <a:buChar char=""/>
            </a:pPr>
            <a:r>
              <a:rPr lang="en-US" sz="1400"/>
              <a:t>Another option is to send the data to Max as shown then transmit the data via OSC. This can be useful for processing data and sending it to other devices since the Cyberinet can only be connected to one host device at a time.</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157"/>
        <p:cNvGrpSpPr/>
        <p:nvPr/>
      </p:nvGrpSpPr>
      <p:grpSpPr>
        <a:xfrm>
          <a:off x="0" y="0"/>
          <a:ext cx="0" cy="0"/>
          <a:chOff x="0" y="0"/>
          <a:chExt cx="0" cy="0"/>
        </a:xfrm>
      </p:grpSpPr>
      <p:pic>
        <p:nvPicPr>
          <p:cNvPr id="186" name="Picture 185">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8" name="Picture 187">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0" name="Oval 189">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2" name="Picture 191">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4" name="Picture 193">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6" name="Rectangle 195">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8" name="Rectangle 197">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0"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02" name="Freeform: Shape 201">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5143500"/>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58" name="Google Shape;158;p29"/>
          <p:cNvSpPr txBox="1">
            <a:spLocks noGrp="1"/>
          </p:cNvSpPr>
          <p:nvPr>
            <p:ph type="title"/>
          </p:nvPr>
        </p:nvSpPr>
        <p:spPr>
          <a:xfrm>
            <a:off x="866216" y="1085850"/>
            <a:ext cx="5231186"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Online Resources</a:t>
            </a:r>
          </a:p>
        </p:txBody>
      </p:sp>
      <p:sp>
        <p:nvSpPr>
          <p:cNvPr id="204" name="Rectangle 203">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27</a:t>
            </a:fld>
            <a:endParaRPr lang="en-US" sz="2800" b="0" i="0" kern="1200">
              <a:solidFill>
                <a:srgbClr val="FFFFFF"/>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Contains code, diagrams, and other information</a:t>
            </a:r>
            <a:endParaRPr/>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743938" y="330600"/>
            <a:ext cx="548700" cy="393600"/>
          </a:xfrm>
        </p:spPr>
        <p:txBody>
          <a:bodyPr>
            <a:normAutofit fontScale="77500" lnSpcReduction="20000"/>
          </a:bodyPr>
          <a:lstStyle/>
          <a:p>
            <a:pPr marL="0" lvl="0" indent="0" algn="r" rtl="0">
              <a:spcBef>
                <a:spcPts val="0"/>
              </a:spcBef>
              <a:spcAft>
                <a:spcPts val="0"/>
              </a:spcAft>
              <a:buNone/>
            </a:pPr>
            <a:fld id="{00000000-1234-1234-1234-123412341234}" type="slidenum">
              <a:rPr lang="en" smtClean="0"/>
              <a:t>28</a:t>
            </a:fld>
            <a:endParaRPr lang="en"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5143500"/>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5231183" cy="646065"/>
          </a:xfrm>
        </p:spPr>
        <p:txBody>
          <a:bodyPr vert="horz" lIns="91440" tIns="45720" rIns="91440" bIns="45720" rtlCol="0" anchor="t">
            <a:normAutofit/>
          </a:bodyPr>
          <a:lstStyle/>
          <a:p>
            <a:pPr defTabSz="457200">
              <a:spcBef>
                <a:spcPts val="1000"/>
              </a:spcBef>
            </a:pPr>
            <a:r>
              <a:rPr lang="en-US" sz="2000" b="0" i="0" kern="1200" cap="all">
                <a:solidFill>
                  <a:schemeClr val="tx1">
                    <a:lumMod val="85000"/>
                    <a:lumOff val="15000"/>
                  </a:schemeClr>
                </a:solidFill>
                <a:latin typeface="+mj-lt"/>
                <a:ea typeface="+mj-ea"/>
                <a:cs typeface="+mj-cs"/>
              </a:rPr>
              <a:t>What is the Cyberinet?</a:t>
            </a:r>
          </a:p>
        </p:txBody>
      </p:sp>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5231186" cy="2497185"/>
          </a:xfrm>
        </p:spPr>
        <p:txBody>
          <a:bodyPr vert="horz" lIns="91440" tIns="45720" rIns="91440" bIns="45720" rtlCol="0" anchor="b">
            <a:normAutofit/>
          </a:bodyPr>
          <a:lstStyle/>
          <a:p>
            <a:pPr defTabSz="457200">
              <a:lnSpc>
                <a:spcPct val="90000"/>
              </a:lnSpc>
            </a:pPr>
            <a:r>
              <a:rPr lang="en-US" sz="5600" b="0" i="0" kern="1200" dirty="0">
                <a:solidFill>
                  <a:schemeClr val="tx2"/>
                </a:solidFill>
                <a:latin typeface="+mj-lt"/>
                <a:ea typeface="+mj-ea"/>
                <a:cs typeface="+mj-cs"/>
              </a:rPr>
              <a:t>Augmented Instrument Practice</a:t>
            </a:r>
          </a:p>
        </p:txBody>
      </p:sp>
      <p:sp>
        <p:nvSpPr>
          <p:cNvPr id="28" name="Rectangle 27">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spcBef>
                  <a:spcPts val="0"/>
                </a:spcBef>
                <a:spcAft>
                  <a:spcPts val="600"/>
                </a:spcAft>
                <a:buNone/>
              </a:pPr>
              <a:t>2</a:t>
            </a:fld>
            <a:endParaRPr lang="en-US" sz="2800" b="0" i="0" kern="1200">
              <a:solidFill>
                <a:srgbClr val="FFFFFF"/>
              </a:solidFill>
              <a:latin typeface="+mn-lt"/>
              <a:ea typeface="+mn-ea"/>
              <a:cs typeface="+mn-cs"/>
            </a:endParaRPr>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412312" y="2720339"/>
            <a:ext cx="3497580" cy="228601"/>
          </a:xfrm>
        </p:spPr>
        <p:txBody>
          <a:bodyPr vert="horz" lIns="91440" tIns="45720" rIns="91440" bIns="45720" rtlCol="0" anchor="b">
            <a:normAutofit/>
          </a:bodyPr>
          <a:lstStyle/>
          <a:p>
            <a:pPr>
              <a:lnSpc>
                <a:spcPct val="90000"/>
              </a:lnSpc>
              <a:spcAft>
                <a:spcPts val="600"/>
              </a:spcAft>
            </a:pPr>
            <a:r>
              <a:rPr lang="en-US" sz="1000" b="0" i="0" kern="1200">
                <a:solidFill>
                  <a:schemeClr val="bg2">
                    <a:alpha val="8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37" name="Picture 24">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8" name="Picture 26">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9" name="Oval 28">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0" name="Picture 30">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1" name="Picture 32">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2" name="Rectangle 34">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lnSpc>
                <a:spcPct val="90000"/>
              </a:lnSpc>
              <a:spcBef>
                <a:spcPct val="0"/>
              </a:spcBef>
            </a:pPr>
            <a:r>
              <a:rPr lang="en-US" sz="3600"/>
              <a:t>Code, Patches and Diagrams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29</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3124750482"/>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437077576"/>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54" name="Picture 239">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55" name="Picture 241">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56" name="Oval 243">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7" name="Picture 245">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58" name="Picture 247">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59" name="Rectangle 249">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8">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260" name="Rectangle 251">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30</a:t>
            </a:fld>
            <a:endParaRPr lang="en-US" sz="280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48" name="Picture 247">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50" name="Picture 249">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52" name="Oval 251">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54" name="Picture 253">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56" name="Picture 255">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58" name="Rectangle 257">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8">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a:t>Future directions include</a:t>
            </a:r>
          </a:p>
        </p:txBody>
      </p:sp>
      <p:sp>
        <p:nvSpPr>
          <p:cNvPr id="260" name="Rectangle 259">
            <a:extLst>
              <a:ext uri="{FF2B5EF4-FFF2-40B4-BE49-F238E27FC236}">
                <a16:creationId xmlns:a16="http://schemas.microsoft.com/office/drawing/2014/main" id="{909FE742-1A27-4AEF-B5F0-F8C383EAB1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31</a:t>
            </a:fld>
            <a:endParaRPr lang="en-US" sz="2800"/>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for Windows and Mac operating systems.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lvl="0" indent="0" defTabSz="457200">
              <a:spcBef>
                <a:spcPts val="1000"/>
              </a:spcBef>
              <a:buSzPct val="80000"/>
              <a:buFont typeface="Wingdings 3" charset="2"/>
              <a:buChar char=""/>
            </a:pPr>
            <a:r>
              <a:rPr lang="en-US" dirty="0"/>
              <a:t>OSC Formatting for easier multi-platform use cases.</a:t>
            </a:r>
          </a:p>
          <a:p>
            <a:pPr marL="0" indent="0" defTabSz="457200">
              <a:spcBef>
                <a:spcPts val="1000"/>
              </a:spcBef>
              <a:buSzPct val="80000"/>
              <a:buFont typeface="Wingdings 3" charset="2"/>
              <a:buChar char=""/>
            </a:pPr>
            <a:r>
              <a:rPr lang="en-US" dirty="0"/>
              <a:t>Password locking units to avoid miss-connections.</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pic>
        <p:nvPicPr>
          <p:cNvPr id="15" name="Content Placeholder 14" descr="Diagram">
            <a:extLst>
              <a:ext uri="{FF2B5EF4-FFF2-40B4-BE49-F238E27FC236}">
                <a16:creationId xmlns:a16="http://schemas.microsoft.com/office/drawing/2014/main" id="{2C454F29-3112-8315-2277-0F5CD934D82B}"/>
              </a:ext>
            </a:extLst>
          </p:cNvPr>
          <p:cNvPicPr>
            <a:picLocks noGrp="1" noChangeAspect="1"/>
          </p:cNvPicPr>
          <p:nvPr>
            <p:ph sz="half" idx="1"/>
          </p:nvPr>
        </p:nvPicPr>
        <p:blipFill>
          <a:blip r:embed="rId2"/>
          <a:stretch>
            <a:fillRect/>
          </a:stretch>
        </p:blipFill>
        <p:spPr>
          <a:xfrm>
            <a:off x="827088" y="2062717"/>
            <a:ext cx="3297237" cy="1842976"/>
          </a:xfrm>
        </p:spPr>
      </p:pic>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32</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spTree>
    <p:extLst>
      <p:ext uri="{BB962C8B-B14F-4D97-AF65-F5344CB8AC3E}">
        <p14:creationId xmlns:p14="http://schemas.microsoft.com/office/powerpoint/2010/main" val="3994419799"/>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7">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21" name="Rectangle 20">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33</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213" name="Picture 21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15" name="Picture 21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17" name="Oval 21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9" name="Picture 21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21" name="Picture 22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23" name="Rectangle 22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5" name="Rectangle 224">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7"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29" name="Freeform: Shape 228">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31" name="Rectangle 230">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33" name="Group 232">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34" name="Picture 233">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35" name="Picture 234">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36" name="Oval 235">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7" name="Picture 236">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38" name="Picture 237">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34</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11" name="Rectangle 210">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13" name="Rectangle 212">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35</a:t>
            </a:fld>
            <a:endParaRPr lang="en-US" sz="2800" b="0" i="0" kern="1200">
              <a:solidFill>
                <a:srgbClr val="FFFFFF"/>
              </a:solidFill>
              <a:latin typeface="+mn-lt"/>
              <a:ea typeface="+mn-ea"/>
              <a:cs typeface="+mn-cs"/>
            </a:endParaRPr>
          </a:p>
        </p:txBody>
      </p:sp>
      <p:sp>
        <p:nvSpPr>
          <p:cNvPr id="215"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217" name="Freeform: Shape 216">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193" name="Google Shape;193;p35"/>
          <p:cNvSpPr txBox="1">
            <a:spLocks noGrp="1"/>
          </p:cNvSpPr>
          <p:nvPr>
            <p:ph type="title"/>
          </p:nvPr>
        </p:nvSpPr>
        <p:spPr>
          <a:xfrm>
            <a:off x="827484" y="339538"/>
            <a:ext cx="6710641" cy="1050398"/>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300" b="0" i="0" kern="1200">
                <a:solidFill>
                  <a:srgbClr val="FFFFFF"/>
                </a:solidFill>
                <a:latin typeface="+mj-lt"/>
                <a:ea typeface="+mj-ea"/>
                <a:cs typeface="+mj-cs"/>
              </a:rPr>
              <a:t>Raindrops on a Tin Roof (2022-2023)</a:t>
            </a:r>
          </a:p>
        </p:txBody>
      </p:sp>
      <p:sp>
        <p:nvSpPr>
          <p:cNvPr id="194" name="Google Shape;194;p35"/>
          <p:cNvSpPr txBox="1">
            <a:spLocks noGrp="1"/>
          </p:cNvSpPr>
          <p:nvPr>
            <p:ph type="body" idx="1"/>
          </p:nvPr>
        </p:nvSpPr>
        <p:spPr>
          <a:xfrm>
            <a:off x="827484" y="2072640"/>
            <a:ext cx="6709905" cy="2613659"/>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36</a:t>
            </a:fld>
            <a:endParaRPr lang="en"/>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4434748" y="0"/>
            <a:ext cx="3989704" cy="5143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mtClean="0"/>
              <a:t>3</a:t>
            </a:fld>
            <a:endParaRPr lang="en"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p:txBody>
          <a:bodyPr/>
          <a:lstStyle/>
          <a:p>
            <a:r>
              <a:rPr lang="en-US" dirty="0"/>
              <a:t>Early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p:txBody>
          <a:bodyPr/>
          <a:lstStyle/>
          <a:p>
            <a:r>
              <a:rPr lang="en-US" dirty="0"/>
              <a:t>Completely acoustic.</a:t>
            </a:r>
          </a:p>
          <a:p>
            <a:r>
              <a:rPr lang="en-US" dirty="0"/>
              <a:t>Generally looking to improve an instrument or crate a new one</a:t>
            </a:r>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p:txBody>
          <a:bodyPr/>
          <a:lstStyle/>
          <a:p>
            <a:r>
              <a:rPr lang="en-US" dirty="0"/>
              <a:t>Mid-20</a:t>
            </a:r>
            <a:r>
              <a:rPr lang="en-US" baseline="30000" dirty="0"/>
              <a:t>th</a:t>
            </a:r>
            <a:r>
              <a:rPr lang="en-US" dirty="0"/>
              <a:t> Century</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p:txBody>
          <a:bodyPr/>
          <a:lstStyle/>
          <a:p>
            <a:r>
              <a:rPr lang="en-US" dirty="0"/>
              <a:t>Mainly acoustic, more electronic as electronics and computers are invented and improved. </a:t>
            </a:r>
          </a:p>
          <a:p>
            <a:r>
              <a:rPr lang="en-US" dirty="0"/>
              <a:t>Generally exploring new timbres</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p:txBody>
          <a:bodyPr/>
          <a:lstStyle/>
          <a:p>
            <a:r>
              <a:rPr lang="en-US" dirty="0"/>
              <a:t>Modern</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p:txBody>
          <a:bodyPr/>
          <a:lstStyle/>
          <a:p>
            <a:r>
              <a:rPr lang="en-US" dirty="0"/>
              <a:t>Generally, include electronic capabilities, especially as technology continually improves.</a:t>
            </a:r>
          </a:p>
          <a:p>
            <a:r>
              <a:rPr lang="en-US" dirty="0"/>
              <a:t>Exploring new timbres and instrument functionality.</a:t>
            </a:r>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p:txBody>
          <a:bodyPr/>
          <a:lstStyle/>
          <a:p>
            <a:r>
              <a:rPr lang="en-US" dirty="0"/>
              <a:t>General timeline, not official eras</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mtClean="0"/>
              <a:t>4</a:t>
            </a:fld>
            <a:endParaRPr lang="en" dirty="0"/>
          </a:p>
        </p:txBody>
      </p:sp>
    </p:spTree>
    <p:extLst>
      <p:ext uri="{BB962C8B-B14F-4D97-AF65-F5344CB8AC3E}">
        <p14:creationId xmlns:p14="http://schemas.microsoft.com/office/powerpoint/2010/main" val="207796619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71" name="Picture 7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73" name="Picture 7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75" name="Oval 7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79" name="Picture 7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81" name="Rectangle 8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8">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83" name="Rectangle 8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5</a:t>
            </a:fld>
            <a:endParaRPr lang="en" sz="2800" dirty="0"/>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pic>
        <p:nvPicPr>
          <p:cNvPr id="76" name="Picture 75">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78" name="Picture 77">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80" name="Oval 79">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2" name="Picture 81">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84" name="Picture 83">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86" name="Rectangle 85">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8" name="Rectangle 87">
            <a:extLst>
              <a:ext uri="{FF2B5EF4-FFF2-40B4-BE49-F238E27FC236}">
                <a16:creationId xmlns:a16="http://schemas.microsoft.com/office/drawing/2014/main" id="{DDBA86CC-34C3-43C1-B328-62490FE69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90" name="Rectangle 89">
            <a:extLst>
              <a:ext uri="{FF2B5EF4-FFF2-40B4-BE49-F238E27FC236}">
                <a16:creationId xmlns:a16="http://schemas.microsoft.com/office/drawing/2014/main" id="{9CF4C9D6-90BC-48A0-91E8-0F0373CA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6</a:t>
            </a:fld>
            <a:endParaRPr lang="en-US" sz="2800" b="0" i="0" kern="1200" dirty="0">
              <a:solidFill>
                <a:schemeClr val="tx1">
                  <a:tint val="75000"/>
                </a:schemeClr>
              </a:solidFill>
              <a:latin typeface="+mn-lt"/>
              <a:ea typeface="+mn-ea"/>
              <a:cs typeface="+mn-cs"/>
            </a:endParaRP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device can be easily added or removed from a standard Bb Clarinet whenever needed.</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Opens near-unlimited sound and control possibilities with minimal additional knowledge.</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pic>
        <p:nvPicPr>
          <p:cNvPr id="76" name="Picture 75">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78" name="Picture 77">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80" name="Oval 79">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82" name="Picture 81">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84" name="Picture 83">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86" name="Rectangle 85">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88" name="Rectangle 87">
            <a:extLst>
              <a:ext uri="{FF2B5EF4-FFF2-40B4-BE49-F238E27FC236}">
                <a16:creationId xmlns:a16="http://schemas.microsoft.com/office/drawing/2014/main" id="{DDBA86CC-34C3-43C1-B328-62490FE69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90" name="Rectangle 89">
            <a:extLst>
              <a:ext uri="{FF2B5EF4-FFF2-40B4-BE49-F238E27FC236}">
                <a16:creationId xmlns:a16="http://schemas.microsoft.com/office/drawing/2014/main" id="{9CF4C9D6-90BC-48A0-91E8-0F0373CA1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7</a:t>
            </a:fld>
            <a:endParaRPr lang="en-US" sz="2800" b="0" i="0" kern="1200" dirty="0">
              <a:solidFill>
                <a:schemeClr val="tx1">
                  <a:tint val="75000"/>
                </a:schemeClr>
              </a:solidFill>
              <a:latin typeface="+mn-lt"/>
              <a:ea typeface="+mn-ea"/>
              <a:cs typeface="+mn-cs"/>
            </a:endParaRP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main goal of the Cyberinet is to be user-friendly in every possible state.</a:t>
            </a:r>
          </a:p>
          <a:p>
            <a:pPr marL="0" lvl="0" indent="0" defTabSz="457200">
              <a:spcBef>
                <a:spcPts val="1000"/>
              </a:spcBef>
              <a:buSzPct val="80000"/>
              <a:buFont typeface="Wingdings 3" charset="2"/>
              <a:buChar char=""/>
            </a:pPr>
            <a:r>
              <a:rPr lang="en-US" dirty="0"/>
              <a:t>Components are all common-place and use standard pin spacings.</a:t>
            </a:r>
          </a:p>
          <a:p>
            <a:pPr marL="0" lvl="0" indent="0" defTabSz="457200">
              <a:spcBef>
                <a:spcPts val="1000"/>
              </a:spcBef>
              <a:buSzPct val="80000"/>
              <a:buFont typeface="Wingdings 3" charset="2"/>
              <a:buChar char=""/>
            </a:pPr>
            <a:r>
              <a:rPr lang="en-US" dirty="0"/>
              <a:t>Software tools provide easy programming.</a:t>
            </a:r>
          </a:p>
          <a:p>
            <a:pPr marL="0" lvl="0" indent="0" defTabSz="457200">
              <a:spcBef>
                <a:spcPts val="1000"/>
              </a:spcBef>
              <a:buSzPct val="80000"/>
              <a:buFont typeface="Wingdings 3" charset="2"/>
              <a:buChar char=""/>
            </a:pPr>
            <a:r>
              <a:rPr lang="en-US" dirty="0"/>
              <a:t>Can be used as a compositional AND performance tool.</a:t>
            </a: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pic>
        <p:nvPicPr>
          <p:cNvPr id="77" name="Google Shape;77;p16" descr="Cyberinet PCB bottom View"/>
          <p:cNvPicPr preferRelativeResize="0"/>
          <p:nvPr/>
        </p:nvPicPr>
        <p:blipFill rotWithShape="1">
          <a:blip r:embed="rId3">
            <a:alphaModFix/>
          </a:blip>
          <a:srcRect t="30138" r="7252" b="39412"/>
          <a:stretch/>
        </p:blipFill>
        <p:spPr>
          <a:xfrm>
            <a:off x="311700" y="603900"/>
            <a:ext cx="3909024" cy="1711150"/>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4572000" y="964427"/>
            <a:ext cx="3909024" cy="2250061"/>
          </a:xfrm>
          <a:prstGeom prst="rect">
            <a:avLst/>
          </a:prstGeom>
          <a:noFill/>
          <a:ln>
            <a:noFill/>
          </a:ln>
        </p:spPr>
      </p:pic>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4" y="330885"/>
            <a:ext cx="548700" cy="393600"/>
          </a:xfrm>
        </p:spPr>
        <p:txBody>
          <a:bodyPr>
            <a:normAutofit fontScale="77500" lnSpcReduction="20000"/>
          </a:bodyPr>
          <a:lstStyle/>
          <a:p>
            <a:pPr marL="0" lvl="0" indent="0" algn="r" rtl="0">
              <a:spcBef>
                <a:spcPts val="0"/>
              </a:spcBef>
              <a:spcAft>
                <a:spcPts val="0"/>
              </a:spcAft>
              <a:buNone/>
            </a:pPr>
            <a:fld id="{00000000-1234-1234-1234-123412341234}" type="slidenum">
              <a:rPr lang="en" smtClean="0"/>
              <a:t>8</a:t>
            </a:fld>
            <a:endParaRPr lang="en" dirty="0"/>
          </a:p>
        </p:txBody>
      </p:sp>
      <p:sp>
        <p:nvSpPr>
          <p:cNvPr id="5" name="TextBox 4">
            <a:extLst>
              <a:ext uri="{FF2B5EF4-FFF2-40B4-BE49-F238E27FC236}">
                <a16:creationId xmlns:a16="http://schemas.microsoft.com/office/drawing/2014/main" id="{9D38BA8F-879B-B867-9989-0F617492A9F1}"/>
              </a:ext>
            </a:extLst>
          </p:cNvPr>
          <p:cNvSpPr txBox="1"/>
          <p:nvPr/>
        </p:nvSpPr>
        <p:spPr>
          <a:xfrm>
            <a:off x="540913" y="2459865"/>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4572000" y="603900"/>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189750" y="3323498"/>
            <a:ext cx="2291274" cy="1711150"/>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5162226" y="3510580"/>
            <a:ext cx="997389" cy="369332"/>
          </a:xfrm>
          <a:prstGeom prst="rect">
            <a:avLst/>
          </a:prstGeom>
          <a:noFill/>
        </p:spPr>
        <p:txBody>
          <a:bodyPr wrap="none" rtlCol="0">
            <a:spAutoFit/>
          </a:bodyPr>
          <a:lstStyle/>
          <a:p>
            <a:r>
              <a:rPr lang="en-US" dirty="0"/>
              <a:t>Buttons</a:t>
            </a:r>
          </a:p>
        </p:txBody>
      </p:sp>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339</TotalTime>
  <Words>1373</Words>
  <Application>Microsoft Office PowerPoint</Application>
  <PresentationFormat>On-screen Show (16:9)</PresentationFormat>
  <Paragraphs>174</Paragraphs>
  <Slides>38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Century Gothic</vt:lpstr>
      <vt:lpstr>Wingdings 3</vt:lpstr>
      <vt:lpstr>Arial</vt:lpstr>
      <vt:lpstr>Oswald</vt:lpstr>
      <vt:lpstr>Futura Medium</vt:lpstr>
      <vt:lpstr>Ion</vt:lpstr>
      <vt:lpstr>The main event will begin soon.  Please take your seat.  Access the event program with this  QR code =&gt;  </vt:lpstr>
      <vt:lpstr>Working with the Cyberinet</vt:lpstr>
      <vt:lpstr>Augmented Instrument Practice</vt:lpstr>
      <vt:lpstr>What is an Augmented Instrument?</vt:lpstr>
      <vt:lpstr>Eras of Augmented Instruments</vt:lpstr>
      <vt:lpstr>Cybernetic + Clarinet</vt:lpstr>
      <vt:lpstr>Why use this Instrument?</vt:lpstr>
      <vt:lpstr>Why use this Instrument?</vt:lpstr>
      <vt:lpstr>PowerPoint Presentation</vt:lpstr>
      <vt:lpstr>Components Included</vt:lpstr>
      <vt:lpstr>PowerPoint Presentation</vt:lpstr>
      <vt:lpstr>PowerPoint Presentation</vt:lpstr>
      <vt:lpstr>Optional add-ons</vt:lpstr>
      <vt:lpstr>Music</vt:lpstr>
      <vt:lpstr>Puzzle of a Park (2023)</vt:lpstr>
      <vt:lpstr>PowerPoint Presentation</vt:lpstr>
      <vt:lpstr>Assembling the Unit</vt:lpstr>
      <vt:lpstr>PowerPoint Presentation</vt:lpstr>
      <vt:lpstr>How it works</vt:lpstr>
      <vt:lpstr>Collects data</vt:lpstr>
      <vt:lpstr>Transmits wirelessly</vt:lpstr>
      <vt:lpstr>Music</vt:lpstr>
      <vt:lpstr>Ethereal Presence (2022)</vt:lpstr>
      <vt:lpstr>PowerPoint Presentation</vt:lpstr>
      <vt:lpstr>processing/manipulation in Max</vt:lpstr>
      <vt:lpstr>Max Patches Continued</vt:lpstr>
      <vt:lpstr>Sending to other programs</vt:lpstr>
      <vt:lpstr>Online Resources</vt:lpstr>
      <vt:lpstr>Github Repo</vt:lpstr>
      <vt:lpstr>Code, Patches and Diagrams</vt:lpstr>
      <vt:lpstr>Future Directions</vt:lpstr>
      <vt:lpstr>Future directions include</vt:lpstr>
      <vt:lpstr>All the compositions are available in Max.</vt:lpstr>
      <vt:lpstr>Questions?</vt:lpstr>
      <vt:lpstr>Music</vt:lpstr>
      <vt:lpstr>Raindrops on a Tin Roof (2022-2023)</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A Bardin</cp:lastModifiedBy>
  <cp:revision>18</cp:revision>
  <dcterms:modified xsi:type="dcterms:W3CDTF">2023-04-05T05:26:08Z</dcterms:modified>
</cp:coreProperties>
</file>